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305" r:id="rId2"/>
    <p:sldId id="265" r:id="rId3"/>
    <p:sldId id="266" r:id="rId4"/>
    <p:sldId id="258" r:id="rId5"/>
    <p:sldId id="257" r:id="rId6"/>
    <p:sldId id="259" r:id="rId7"/>
    <p:sldId id="260" r:id="rId8"/>
    <p:sldId id="261" r:id="rId9"/>
    <p:sldId id="262" r:id="rId10"/>
    <p:sldId id="263"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7" r:id="rId52"/>
    <p:sldId id="308" r:id="rId53"/>
  </p:sldIdLst>
  <p:sldSz cx="6858000" cy="9144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67" autoAdjust="0"/>
    <p:restoredTop sz="94608" autoAdjust="0"/>
  </p:normalViewPr>
  <p:slideViewPr>
    <p:cSldViewPr>
      <p:cViewPr varScale="1">
        <p:scale>
          <a:sx n="59" d="100"/>
          <a:sy n="59" d="100"/>
        </p:scale>
        <p:origin x="-2530" y="-62"/>
      </p:cViewPr>
      <p:guideLst>
        <p:guide orient="horz" pos="2880"/>
        <p:guide pos="2160"/>
      </p:guideLst>
    </p:cSldViewPr>
  </p:slideViewPr>
  <p:outlineViewPr>
    <p:cViewPr>
      <p:scale>
        <a:sx n="33" d="100"/>
        <a:sy n="33" d="100"/>
      </p:scale>
      <p:origin x="0" y="11368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9" y="-5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F99A66D-2267-4D6E-8CF0-F773C42D6626}" type="datetimeFigureOut">
              <a:rPr lang="ru-RU"/>
              <a:pPr>
                <a:defRPr/>
              </a:pPr>
              <a:t>05.02.2018</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AE161F1-37EA-434D-99B5-3FC66803D0C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2AE161F1-37EA-434D-99B5-3FC66803D0CE}" type="slidenum">
              <a:rPr lang="ru-RU" smtClean="0"/>
              <a:pPr>
                <a:defRPr/>
              </a:pPr>
              <a:t>50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C8FD93F-DA8A-41A9-B6CA-98992A8EBCFB}" type="datetime1">
              <a:rPr lang="ru-RU"/>
              <a:pPr>
                <a:defRPr/>
              </a:pPr>
              <a:t>05.02.2018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5A476C5E-7DC0-4C0B-A846-7655185754F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3DFDA90-8296-48BB-9AEB-9220E32F90E1}" type="datetime1">
              <a:rPr lang="ru-RU"/>
              <a:pPr>
                <a:defRPr/>
              </a:pPr>
              <a:t>05.02.2018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DEF01C34-3068-4C11-987D-A9AAF403D48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364C2DC-39D4-4849-9210-BFC4D43BB1E7}" type="datetime1">
              <a:rPr lang="ru-RU"/>
              <a:pPr>
                <a:defRPr/>
              </a:pPr>
              <a:t>05.02.2018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5738BE54-2EEB-4B6A-8A4F-35C67F61612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C1269A-C1C0-4CA4-8346-5AFC9D635CB2}" type="datetime1">
              <a:rPr lang="ru-RU"/>
              <a:pPr>
                <a:defRPr/>
              </a:pPr>
              <a:t>05.02.2018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945B2468-FAC8-4ED0-AD60-C2B1C9B2806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E6C5233-72C1-4AAB-933D-4E20DA14C217}" type="datetime1">
              <a:rPr lang="ru-RU"/>
              <a:pPr>
                <a:defRPr/>
              </a:pPr>
              <a:t>05.02.2018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8AF8F4F5-D229-4F45-9D5F-F2D9D78BB02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9C26C55-AC13-4E72-9564-2EBEBA7637E9}" type="datetime1">
              <a:rPr lang="ru-RU"/>
              <a:pPr>
                <a:defRPr/>
              </a:pPr>
              <a:t>05.02.2018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7" name="Номер слайда 5"/>
          <p:cNvSpPr>
            <a:spLocks noGrp="1"/>
          </p:cNvSpPr>
          <p:nvPr>
            <p:ph type="sldNum" sz="quarter" idx="12"/>
          </p:nvPr>
        </p:nvSpPr>
        <p:spPr/>
        <p:txBody>
          <a:bodyPr/>
          <a:lstStyle>
            <a:lvl1pPr>
              <a:defRPr/>
            </a:lvl1pPr>
          </a:lstStyle>
          <a:p>
            <a:pPr>
              <a:defRPr/>
            </a:pPr>
            <a:fld id="{36843F34-4829-4CE7-8E4C-D65547A347F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89B0A6E-756F-412C-AC86-E7EBFC004F04}" type="datetime1">
              <a:rPr lang="ru-RU"/>
              <a:pPr>
                <a:defRPr/>
              </a:pPr>
              <a:t>05.02.2018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9" name="Номер слайда 5"/>
          <p:cNvSpPr>
            <a:spLocks noGrp="1"/>
          </p:cNvSpPr>
          <p:nvPr>
            <p:ph type="sldNum" sz="quarter" idx="12"/>
          </p:nvPr>
        </p:nvSpPr>
        <p:spPr/>
        <p:txBody>
          <a:bodyPr/>
          <a:lstStyle>
            <a:lvl1pPr>
              <a:defRPr/>
            </a:lvl1pPr>
          </a:lstStyle>
          <a:p>
            <a:pPr>
              <a:defRPr/>
            </a:pPr>
            <a:fld id="{7BC248E6-12FD-491E-8040-5AF21BE3ED1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A1EA6EB-070F-4877-8A4E-C9DE196AD1FA}" type="datetime1">
              <a:rPr lang="ru-RU"/>
              <a:pPr>
                <a:defRPr/>
              </a:pPr>
              <a:t>05.02.2018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5" name="Номер слайда 5"/>
          <p:cNvSpPr>
            <a:spLocks noGrp="1"/>
          </p:cNvSpPr>
          <p:nvPr>
            <p:ph type="sldNum" sz="quarter" idx="12"/>
          </p:nvPr>
        </p:nvSpPr>
        <p:spPr/>
        <p:txBody>
          <a:bodyPr/>
          <a:lstStyle>
            <a:lvl1pPr>
              <a:defRPr/>
            </a:lvl1pPr>
          </a:lstStyle>
          <a:p>
            <a:pPr>
              <a:defRPr/>
            </a:pPr>
            <a:fld id="{A6E89B8B-79E0-44AB-AE36-3FB93D63D4E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4627B61-2177-4B84-8315-F5608F0745EF}" type="datetime1">
              <a:rPr lang="ru-RU"/>
              <a:pPr>
                <a:defRPr/>
              </a:pPr>
              <a:t>05.02.2018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4" name="Номер слайда 5"/>
          <p:cNvSpPr>
            <a:spLocks noGrp="1"/>
          </p:cNvSpPr>
          <p:nvPr>
            <p:ph type="sldNum" sz="quarter" idx="12"/>
          </p:nvPr>
        </p:nvSpPr>
        <p:spPr/>
        <p:txBody>
          <a:bodyPr/>
          <a:lstStyle>
            <a:lvl1pPr>
              <a:defRPr/>
            </a:lvl1pPr>
          </a:lstStyle>
          <a:p>
            <a:pPr>
              <a:defRPr/>
            </a:pPr>
            <a:fld id="{6D47C969-0A38-4A34-BF1A-36C89924A31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D43DF44-FCF7-4395-8DFF-44B12133F295}" type="datetime1">
              <a:rPr lang="ru-RU"/>
              <a:pPr>
                <a:defRPr/>
              </a:pPr>
              <a:t>05.02.2018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7" name="Номер слайда 5"/>
          <p:cNvSpPr>
            <a:spLocks noGrp="1"/>
          </p:cNvSpPr>
          <p:nvPr>
            <p:ph type="sldNum" sz="quarter" idx="12"/>
          </p:nvPr>
        </p:nvSpPr>
        <p:spPr/>
        <p:txBody>
          <a:bodyPr/>
          <a:lstStyle>
            <a:lvl1pPr>
              <a:defRPr/>
            </a:lvl1pPr>
          </a:lstStyle>
          <a:p>
            <a:pPr>
              <a:defRPr/>
            </a:pPr>
            <a:fld id="{E107F752-0281-4A4C-A375-2FBDCFA6CCE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8A9176D-E1E8-465C-AEA7-4BA1F43FA56E}" type="datetime1">
              <a:rPr lang="ru-RU"/>
              <a:pPr>
                <a:defRPr/>
              </a:pPr>
              <a:t>05.02.2018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7" name="Номер слайда 5"/>
          <p:cNvSpPr>
            <a:spLocks noGrp="1"/>
          </p:cNvSpPr>
          <p:nvPr>
            <p:ph type="sldNum" sz="quarter" idx="12"/>
          </p:nvPr>
        </p:nvSpPr>
        <p:spPr/>
        <p:txBody>
          <a:bodyPr/>
          <a:lstStyle>
            <a:lvl1pPr>
              <a:defRPr/>
            </a:lvl1pPr>
          </a:lstStyle>
          <a:p>
            <a:pPr>
              <a:defRPr/>
            </a:pPr>
            <a:fld id="{58C214F9-4F20-406B-BD9C-966B6CA3523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42900" y="366184"/>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342900" y="2133601"/>
            <a:ext cx="61722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A794EA1-3865-4E7C-AAB3-A10DCE3F4AF9}" type="datetime1">
              <a:rPr lang="ru-RU"/>
              <a:pPr>
                <a:defRPr/>
              </a:pPr>
              <a:t>05.02.2018</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http://aida.ucoz.ru</a:t>
            </a:r>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7D8772D-1E7A-4681-9D69-9293C096B4B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Безымянный11.png"/>
          <p:cNvPicPr>
            <a:picLocks noGrp="1" noChangeAspect="1"/>
          </p:cNvPicPr>
          <p:nvPr>
            <p:ph idx="1"/>
          </p:nvPr>
        </p:nvPicPr>
        <p:blipFill>
          <a:blip r:embed="rId2"/>
          <a:stretch>
            <a:fillRect/>
          </a:stretch>
        </p:blipFill>
        <p:spPr>
          <a:xfrm>
            <a:off x="500042" y="428596"/>
            <a:ext cx="6161754" cy="8358246"/>
          </a:xfrm>
        </p:spPr>
      </p:pic>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928663"/>
            <a:ext cx="6172200" cy="7239556"/>
          </a:xfrm>
        </p:spPr>
        <p:txBody>
          <a:bodyPr/>
          <a:lstStyle/>
          <a:p>
            <a:pPr lvl="0"/>
            <a:endParaRPr lang="ru-RU" sz="1400" dirty="0" smtClean="0"/>
          </a:p>
          <a:p>
            <a:pPr lvl="0"/>
            <a:endParaRPr lang="ru-RU" sz="1400" dirty="0" smtClean="0"/>
          </a:p>
          <a:p>
            <a:pPr lvl="0" algn="just"/>
            <a:r>
              <a:rPr lang="ru-RU" sz="1400" dirty="0" smtClean="0">
                <a:latin typeface="Times New Roman" pitchFamily="18" charset="0"/>
                <a:cs typeface="Times New Roman" pitchFamily="18" charset="0"/>
              </a:rPr>
              <a:t>Следующая строчка таблицы — вторая часть скороговорки. В первом окошке — рубашка, во втором рисуем карманы («на рубашке кармашки»).</a:t>
            </a:r>
          </a:p>
          <a:p>
            <a:pPr lvl="0" algn="just"/>
            <a:r>
              <a:rPr lang="ru-RU" sz="1400" dirty="0" smtClean="0">
                <a:latin typeface="Times New Roman" pitchFamily="18" charset="0"/>
                <a:cs typeface="Times New Roman" pitchFamily="18" charset="0"/>
              </a:rPr>
              <a:t>Третья строка — «на кармашках ромашки». Соответственно, в одном окне изображаем карманы, в другом рисуем цветы.</a:t>
            </a:r>
          </a:p>
          <a:p>
            <a:pPr lvl="0" algn="just"/>
            <a:r>
              <a:rPr lang="ru-RU" sz="1400" dirty="0" smtClean="0">
                <a:latin typeface="Times New Roman" pitchFamily="18" charset="0"/>
                <a:cs typeface="Times New Roman" pitchFamily="18" charset="0"/>
              </a:rPr>
              <a:t>Четвертая строка — изображение ромашки и небольшого жучка (букашки).</a:t>
            </a:r>
          </a:p>
          <a:p>
            <a:pPr algn="just"/>
            <a:r>
              <a:rPr lang="ru-RU" sz="1400" dirty="0" smtClean="0">
                <a:latin typeface="Times New Roman" pitchFamily="18" charset="0"/>
                <a:cs typeface="Times New Roman" pitchFamily="18" charset="0"/>
              </a:rPr>
              <a:t>Дети довольно быстро схватывают принцип составления </a:t>
            </a:r>
            <a:r>
              <a:rPr lang="ru-RU" sz="1400" dirty="0" err="1" smtClean="0">
                <a:latin typeface="Times New Roman" pitchFamily="18" charset="0"/>
                <a:cs typeface="Times New Roman" pitchFamily="18" charset="0"/>
              </a:rPr>
              <a:t>мнемотаблиц</a:t>
            </a:r>
            <a:r>
              <a:rPr lang="ru-RU" sz="1400" dirty="0" smtClean="0">
                <a:latin typeface="Times New Roman" pitchFamily="18" charset="0"/>
                <a:cs typeface="Times New Roman" pitchFamily="18" charset="0"/>
              </a:rPr>
              <a:t>. При объяснении педагог сначала помогает им, ориентируя на основные признаки предмета или понятия и задавая наводящие вопросы.</a:t>
            </a:r>
          </a:p>
          <a:p>
            <a:pPr algn="just">
              <a:buNone/>
            </a:pPr>
            <a:r>
              <a:rPr lang="ru-RU" sz="1400" dirty="0" smtClean="0">
                <a:latin typeface="Times New Roman" pitchFamily="18" charset="0"/>
                <a:cs typeface="Times New Roman" pitchFamily="18" charset="0"/>
              </a:rPr>
              <a:t>	</a:t>
            </a:r>
          </a:p>
          <a:p>
            <a:pPr>
              <a:buNone/>
            </a:pPr>
            <a:r>
              <a:rPr lang="ru-RU" sz="1400" dirty="0" smtClean="0">
                <a:latin typeface="Times New Roman" pitchFamily="18" charset="0"/>
                <a:cs typeface="Times New Roman" pitchFamily="18" charset="0"/>
              </a:rPr>
              <a:t> </a:t>
            </a:r>
          </a:p>
          <a:p>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10</a:t>
            </a:fld>
            <a:endParaRPr lang="ru-RU"/>
          </a:p>
        </p:txBody>
      </p:sp>
      <p:pic>
        <p:nvPicPr>
          <p:cNvPr id="17" name="Рисунок 16" descr="slide_24.jpg"/>
          <p:cNvPicPr>
            <a:picLocks noChangeAspect="1"/>
          </p:cNvPicPr>
          <p:nvPr/>
        </p:nvPicPr>
        <p:blipFill>
          <a:blip r:embed="rId2"/>
          <a:stretch>
            <a:fillRect/>
          </a:stretch>
        </p:blipFill>
        <p:spPr>
          <a:xfrm>
            <a:off x="285728" y="3643306"/>
            <a:ext cx="6286544" cy="47149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Содержимое 9" descr="slide_16.jpg"/>
          <p:cNvPicPr>
            <a:picLocks noGrp="1" noChangeAspect="1"/>
          </p:cNvPicPr>
          <p:nvPr>
            <p:ph idx="1"/>
          </p:nvPr>
        </p:nvPicPr>
        <p:blipFill>
          <a:blip r:embed="rId2"/>
          <a:stretch>
            <a:fillRect/>
          </a:stretch>
        </p:blipFill>
        <p:spPr>
          <a:xfrm>
            <a:off x="428604" y="1571604"/>
            <a:ext cx="6172200" cy="6786610"/>
          </a:xfrm>
        </p:spPr>
      </p:pic>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1000100"/>
            <a:ext cx="6172200" cy="7858180"/>
          </a:xfrm>
        </p:spPr>
        <p:txBody>
          <a:bodyPr/>
          <a:lstStyle/>
          <a:p>
            <a:pPr algn="ctr">
              <a:buNone/>
            </a:pPr>
            <a:r>
              <a:rPr lang="ru-RU" sz="1800" b="1" dirty="0" err="1" smtClean="0">
                <a:latin typeface="Times New Roman" pitchFamily="18" charset="0"/>
                <a:cs typeface="Times New Roman" pitchFamily="18" charset="0"/>
              </a:rPr>
              <a:t>Чистоговорки</a:t>
            </a:r>
            <a:r>
              <a:rPr lang="ru-RU" sz="1800" b="1" dirty="0" smtClean="0">
                <a:latin typeface="Times New Roman" pitchFamily="18" charset="0"/>
                <a:cs typeface="Times New Roman" pitchFamily="18" charset="0"/>
              </a:rPr>
              <a:t>  и скороговорки для детей  старшей и подготовительной групп</a:t>
            </a:r>
            <a:endParaRPr lang="ru-RU" sz="18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Звук Б</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1. Бредёт бобёр С бревном устало - Бревно бобру бока намяло.</a:t>
            </a:r>
          </a:p>
          <a:p>
            <a:pPr algn="just"/>
            <a:r>
              <a:rPr lang="ru-RU" sz="1400" dirty="0" smtClean="0">
                <a:latin typeface="Times New Roman" pitchFamily="18" charset="0"/>
                <a:cs typeface="Times New Roman" pitchFamily="18" charset="0"/>
              </a:rPr>
              <a:t>2. Все бобры для своих бобрят добры.</a:t>
            </a:r>
          </a:p>
          <a:p>
            <a:pPr algn="just"/>
            <a:r>
              <a:rPr lang="ru-RU" sz="1400" dirty="0" smtClean="0">
                <a:latin typeface="Times New Roman" pitchFamily="18" charset="0"/>
                <a:cs typeface="Times New Roman" pitchFamily="18" charset="0"/>
              </a:rPr>
              <a:t>3. Боровик растет в бору, боровик беру в бору.</a:t>
            </a:r>
          </a:p>
          <a:p>
            <a:pPr algn="just"/>
            <a:r>
              <a:rPr lang="ru-RU" sz="1400" dirty="0" smtClean="0">
                <a:latin typeface="Times New Roman" pitchFamily="18" charset="0"/>
                <a:cs typeface="Times New Roman" pitchFamily="18" charset="0"/>
              </a:rPr>
              <a:t>4. В бидоне не бетон, в бидоне не батон, в бидоне не бутон.</a:t>
            </a:r>
          </a:p>
          <a:p>
            <a:pPr algn="just"/>
            <a:r>
              <a:rPr lang="ru-RU" sz="1400" dirty="0" smtClean="0">
                <a:latin typeface="Times New Roman" pitchFamily="18" charset="0"/>
                <a:cs typeface="Times New Roman" pitchFamily="18" charset="0"/>
              </a:rPr>
              <a:t>5. Маланья-болтунья молоко болтала, болтала, выбалтывала, выбалтывала, да не выболтала.</a:t>
            </a:r>
          </a:p>
          <a:p>
            <a:pPr algn="just"/>
            <a:r>
              <a:rPr lang="ru-RU" sz="1400" dirty="0" smtClean="0">
                <a:latin typeface="Times New Roman" pitchFamily="18" charset="0"/>
                <a:cs typeface="Times New Roman" pitchFamily="18" charset="0"/>
              </a:rPr>
              <a:t>6. Идут бобры во сыры боры. Бобры храбры, для бобрят добры.</a:t>
            </a:r>
          </a:p>
          <a:p>
            <a:pPr algn="just"/>
            <a:r>
              <a:rPr lang="ru-RU" sz="1400" dirty="0" smtClean="0">
                <a:latin typeface="Times New Roman" pitchFamily="18" charset="0"/>
                <a:cs typeface="Times New Roman" pitchFamily="18" charset="0"/>
              </a:rPr>
              <a:t>7. В букваре у Буратино брюки, булка и ботинок.</a:t>
            </a:r>
          </a:p>
          <a:p>
            <a:pPr algn="just"/>
            <a:r>
              <a:rPr lang="ru-RU" sz="1400" dirty="0" smtClean="0">
                <a:latin typeface="Times New Roman" pitchFamily="18" charset="0"/>
                <a:cs typeface="Times New Roman" pitchFamily="18" charset="0"/>
              </a:rPr>
              <a:t>8. </a:t>
            </a:r>
          </a:p>
          <a:p>
            <a:pPr algn="just"/>
            <a:r>
              <a:rPr lang="ru-RU" sz="1400" dirty="0" smtClean="0">
                <a:latin typeface="Times New Roman" pitchFamily="18" charset="0"/>
                <a:cs typeface="Times New Roman" pitchFamily="18" charset="0"/>
              </a:rPr>
              <a:t>Белый снег. Белый мел. Белый сахар тоже бел. </a:t>
            </a:r>
          </a:p>
          <a:p>
            <a:pPr algn="just"/>
            <a:r>
              <a:rPr lang="ru-RU" sz="1400" dirty="0" smtClean="0">
                <a:latin typeface="Times New Roman" pitchFamily="18" charset="0"/>
                <a:cs typeface="Times New Roman" pitchFamily="18" charset="0"/>
              </a:rPr>
              <a:t>А вот белка не бела. Белой даже не была.</a:t>
            </a:r>
          </a:p>
          <a:p>
            <a:pPr algn="just"/>
            <a:r>
              <a:rPr lang="ru-RU" sz="1400" dirty="0" smtClean="0">
                <a:latin typeface="Times New Roman" pitchFamily="18" charset="0"/>
                <a:cs typeface="Times New Roman" pitchFamily="18" charset="0"/>
              </a:rPr>
              <a:t>9.</a:t>
            </a:r>
          </a:p>
          <a:p>
            <a:pPr algn="just"/>
            <a:r>
              <a:rPr lang="ru-RU" sz="1400" dirty="0" smtClean="0">
                <a:latin typeface="Times New Roman" pitchFamily="18" charset="0"/>
                <a:cs typeface="Times New Roman" pitchFamily="18" charset="0"/>
              </a:rPr>
              <a:t>Шёл по улице бычок.</a:t>
            </a:r>
          </a:p>
          <a:p>
            <a:pPr algn="just"/>
            <a:r>
              <a:rPr lang="ru-RU" sz="1400" dirty="0" smtClean="0">
                <a:latin typeface="Times New Roman" pitchFamily="18" charset="0"/>
                <a:cs typeface="Times New Roman" pitchFamily="18" charset="0"/>
              </a:rPr>
              <a:t>Смотрит: мусорный бачок! </a:t>
            </a:r>
          </a:p>
          <a:p>
            <a:pPr algn="just"/>
            <a:r>
              <a:rPr lang="ru-RU" sz="1400" dirty="0" smtClean="0">
                <a:latin typeface="Times New Roman" pitchFamily="18" charset="0"/>
                <a:cs typeface="Times New Roman" pitchFamily="18" charset="0"/>
              </a:rPr>
              <a:t>Куда бычку податься? </a:t>
            </a:r>
          </a:p>
          <a:p>
            <a:pPr algn="just"/>
            <a:r>
              <a:rPr lang="ru-RU" sz="1400" dirty="0" smtClean="0">
                <a:latin typeface="Times New Roman" pitchFamily="18" charset="0"/>
                <a:cs typeface="Times New Roman" pitchFamily="18" charset="0"/>
              </a:rPr>
              <a:t>Перевернул бычок бачок: </a:t>
            </a:r>
          </a:p>
          <a:p>
            <a:pPr algn="just"/>
            <a:r>
              <a:rPr lang="ru-RU" sz="1400" dirty="0" smtClean="0">
                <a:latin typeface="Times New Roman" pitchFamily="18" charset="0"/>
                <a:cs typeface="Times New Roman" pitchFamily="18" charset="0"/>
              </a:rPr>
              <a:t>Потом улёгся на бочок: </a:t>
            </a:r>
          </a:p>
          <a:p>
            <a:pPr algn="just"/>
            <a:r>
              <a:rPr lang="ru-RU" sz="1400" dirty="0" smtClean="0">
                <a:latin typeface="Times New Roman" pitchFamily="18" charset="0"/>
                <a:cs typeface="Times New Roman" pitchFamily="18" charset="0"/>
              </a:rPr>
              <a:t>Лежит бычок на бочке - </a:t>
            </a:r>
          </a:p>
          <a:p>
            <a:pPr algn="just"/>
            <a:r>
              <a:rPr lang="ru-RU" sz="1400" dirty="0" smtClean="0">
                <a:latin typeface="Times New Roman" pitchFamily="18" charset="0"/>
                <a:cs typeface="Times New Roman" pitchFamily="18" charset="0"/>
              </a:rPr>
              <a:t>Лежит бачок на бычке.  </a:t>
            </a:r>
          </a:p>
          <a:p>
            <a:pPr algn="just"/>
            <a:r>
              <a:rPr lang="ru-RU" sz="1400" b="1" dirty="0" smtClean="0">
                <a:latin typeface="Times New Roman" pitchFamily="18" charset="0"/>
                <a:cs typeface="Times New Roman" pitchFamily="18" charset="0"/>
              </a:rPr>
              <a:t>Звук В</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1. Я во двор вела вола, за рога вела вола, а вол в огород меня завел.</a:t>
            </a:r>
          </a:p>
          <a:p>
            <a:pPr algn="just"/>
            <a:r>
              <a:rPr lang="ru-RU" sz="1400" dirty="0" smtClean="0">
                <a:latin typeface="Times New Roman" pitchFamily="18" charset="0"/>
                <a:cs typeface="Times New Roman" pitchFamily="18" charset="0"/>
              </a:rPr>
              <a:t>2.</a:t>
            </a:r>
          </a:p>
          <a:p>
            <a:pPr algn="just"/>
            <a:r>
              <a:rPr lang="ru-RU" sz="1400" dirty="0" smtClean="0">
                <a:latin typeface="Times New Roman" pitchFamily="18" charset="0"/>
                <a:cs typeface="Times New Roman" pitchFamily="18" charset="0"/>
              </a:rPr>
              <a:t>Воробья врачи спасли, в вертолет его внесли.</a:t>
            </a:r>
          </a:p>
          <a:p>
            <a:pPr algn="just"/>
            <a:r>
              <a:rPr lang="ru-RU" sz="1400" dirty="0" smtClean="0">
                <a:latin typeface="Times New Roman" pitchFamily="18" charset="0"/>
                <a:cs typeface="Times New Roman" pitchFamily="18" charset="0"/>
              </a:rPr>
              <a:t>Вертолет вертел винтами, волновал траву с цветами.</a:t>
            </a:r>
          </a:p>
          <a:p>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357158"/>
            <a:ext cx="6172200" cy="8143931"/>
          </a:xfrm>
        </p:spPr>
        <p:txBody>
          <a:bodyPr/>
          <a:lstStyle/>
          <a:p>
            <a:r>
              <a:rPr lang="ru-RU" sz="1400" dirty="0" smtClean="0">
                <a:latin typeface="Times New Roman" pitchFamily="18" charset="0"/>
                <a:cs typeface="Times New Roman" pitchFamily="18" charset="0"/>
              </a:rPr>
              <a:t>3.</a:t>
            </a:r>
          </a:p>
          <a:p>
            <a:r>
              <a:rPr lang="ru-RU" sz="1400" dirty="0" err="1" smtClean="0">
                <a:latin typeface="Times New Roman" pitchFamily="18" charset="0"/>
                <a:cs typeface="Times New Roman" pitchFamily="18" charset="0"/>
              </a:rPr>
              <a:t>Ва-ва-ва,ва-ва-ва</a:t>
            </a:r>
            <a:r>
              <a:rPr lang="ru-RU" sz="1400" dirty="0" smtClean="0">
                <a:latin typeface="Times New Roman" pitchFamily="18" charset="0"/>
                <a:cs typeface="Times New Roman" pitchFamily="18" charset="0"/>
              </a:rPr>
              <a:t> вот высокая трава.</a:t>
            </a:r>
          </a:p>
          <a:p>
            <a:r>
              <a:rPr lang="ru-RU" sz="1400" dirty="0" err="1" smtClean="0">
                <a:latin typeface="Times New Roman" pitchFamily="18" charset="0"/>
                <a:cs typeface="Times New Roman" pitchFamily="18" charset="0"/>
              </a:rPr>
              <a:t>Вы-вы-вы,вы-вы-вы</a:t>
            </a:r>
            <a:r>
              <a:rPr lang="ru-RU" sz="1400" dirty="0" smtClean="0">
                <a:latin typeface="Times New Roman" pitchFamily="18" charset="0"/>
                <a:cs typeface="Times New Roman" pitchFamily="18" charset="0"/>
              </a:rPr>
              <a:t> даже выше головы.</a:t>
            </a:r>
          </a:p>
          <a:p>
            <a:r>
              <a:rPr lang="ru-RU" sz="1400" dirty="0" err="1" smtClean="0">
                <a:latin typeface="Times New Roman" pitchFamily="18" charset="0"/>
                <a:cs typeface="Times New Roman" pitchFamily="18" charset="0"/>
              </a:rPr>
              <a:t>Ве-ве-ве,ве-ве-ве</a:t>
            </a:r>
            <a:r>
              <a:rPr lang="ru-RU" sz="1400" dirty="0" smtClean="0">
                <a:latin typeface="Times New Roman" pitchFamily="18" charset="0"/>
                <a:cs typeface="Times New Roman" pitchFamily="18" charset="0"/>
              </a:rPr>
              <a:t> васильки видны в траве.</a:t>
            </a:r>
          </a:p>
          <a:p>
            <a:r>
              <a:rPr lang="ru-RU" sz="1400" dirty="0" err="1" smtClean="0">
                <a:latin typeface="Times New Roman" pitchFamily="18" charset="0"/>
                <a:cs typeface="Times New Roman" pitchFamily="18" charset="0"/>
              </a:rPr>
              <a:t>Ву-ву-ву,ву-ву-ву</a:t>
            </a:r>
            <a:r>
              <a:rPr lang="ru-RU" sz="1400" dirty="0" smtClean="0">
                <a:latin typeface="Times New Roman" pitchFamily="18" charset="0"/>
                <a:cs typeface="Times New Roman" pitchFamily="18" charset="0"/>
              </a:rPr>
              <a:t> -Васильков букет нарву.</a:t>
            </a: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4.</a:t>
            </a:r>
          </a:p>
          <a:p>
            <a:r>
              <a:rPr lang="ru-RU" sz="1400" dirty="0" smtClean="0">
                <a:latin typeface="Times New Roman" pitchFamily="18" charset="0"/>
                <a:cs typeface="Times New Roman" pitchFamily="18" charset="0"/>
              </a:rPr>
              <a:t>Из окошка видит Вова:</a:t>
            </a:r>
          </a:p>
          <a:p>
            <a:r>
              <a:rPr lang="ru-RU" sz="1400" dirty="0" smtClean="0">
                <a:latin typeface="Times New Roman" pitchFamily="18" charset="0"/>
                <a:cs typeface="Times New Roman" pitchFamily="18" charset="0"/>
              </a:rPr>
              <a:t>Подошла к пруду корова.</a:t>
            </a:r>
          </a:p>
          <a:p>
            <a:r>
              <a:rPr lang="ru-RU" sz="1400" dirty="0" smtClean="0">
                <a:latin typeface="Times New Roman" pitchFamily="18" charset="0"/>
                <a:cs typeface="Times New Roman" pitchFamily="18" charset="0"/>
              </a:rPr>
              <a:t>И нахмурил брови Вова,</a:t>
            </a:r>
          </a:p>
          <a:p>
            <a:r>
              <a:rPr lang="ru-RU" sz="1400" dirty="0" smtClean="0">
                <a:latin typeface="Times New Roman" pitchFamily="18" charset="0"/>
                <a:cs typeface="Times New Roman" pitchFamily="18" charset="0"/>
              </a:rPr>
              <a:t>Глаз не сводит он с пруда:</a:t>
            </a:r>
          </a:p>
          <a:p>
            <a:r>
              <a:rPr lang="ru-RU" sz="1400" dirty="0" smtClean="0">
                <a:latin typeface="Times New Roman" pitchFamily="18" charset="0"/>
                <a:cs typeface="Times New Roman" pitchFamily="18" charset="0"/>
              </a:rPr>
              <a:t>Выпьет воду всю корова-</a:t>
            </a:r>
          </a:p>
          <a:p>
            <a:r>
              <a:rPr lang="ru-RU" sz="1400" dirty="0" smtClean="0">
                <a:latin typeface="Times New Roman" pitchFamily="18" charset="0"/>
                <a:cs typeface="Times New Roman" pitchFamily="18" charset="0"/>
              </a:rPr>
              <a:t>Где купаться мне тогда?</a:t>
            </a: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5.</a:t>
            </a:r>
          </a:p>
          <a:p>
            <a:r>
              <a:rPr lang="ru-RU" sz="1400" dirty="0" smtClean="0">
                <a:latin typeface="Times New Roman" pitchFamily="18" charset="0"/>
                <a:cs typeface="Times New Roman" pitchFamily="18" charset="0"/>
              </a:rPr>
              <a:t>У девчонки, у </a:t>
            </a:r>
            <a:r>
              <a:rPr lang="ru-RU" sz="1400" dirty="0" err="1" smtClean="0">
                <a:latin typeface="Times New Roman" pitchFamily="18" charset="0"/>
                <a:cs typeface="Times New Roman" pitchFamily="18" charset="0"/>
              </a:rPr>
              <a:t>Варюшки</a:t>
            </a:r>
            <a:r>
              <a:rPr lang="ru-RU" sz="1400" dirty="0" smtClean="0">
                <a:latin typeface="Times New Roman" pitchFamily="18" charset="0"/>
                <a:cs typeface="Times New Roman" pitchFamily="18" charset="0"/>
              </a:rPr>
              <a:t> потерялись варежки.</a:t>
            </a:r>
          </a:p>
          <a:p>
            <a:r>
              <a:rPr lang="ru-RU" sz="1400" dirty="0" smtClean="0">
                <a:latin typeface="Times New Roman" pitchFamily="18" charset="0"/>
                <a:cs typeface="Times New Roman" pitchFamily="18" charset="0"/>
              </a:rPr>
              <a:t>Помогали две </a:t>
            </a:r>
            <a:r>
              <a:rPr lang="ru-RU" sz="1400" dirty="0" err="1" smtClean="0">
                <a:latin typeface="Times New Roman" pitchFamily="18" charset="0"/>
                <a:cs typeface="Times New Roman" pitchFamily="18" charset="0"/>
              </a:rPr>
              <a:t>Валюшки</a:t>
            </a:r>
            <a:r>
              <a:rPr lang="ru-RU" sz="1400" dirty="0" smtClean="0">
                <a:latin typeface="Times New Roman" pitchFamily="18" charset="0"/>
                <a:cs typeface="Times New Roman" pitchFamily="18" charset="0"/>
              </a:rPr>
              <a:t> искать Варе варежки.</a:t>
            </a:r>
          </a:p>
          <a:p>
            <a:r>
              <a:rPr lang="ru-RU" sz="1400" dirty="0" smtClean="0">
                <a:latin typeface="Times New Roman" pitchFamily="18" charset="0"/>
                <a:cs typeface="Times New Roman" pitchFamily="18" charset="0"/>
              </a:rPr>
              <a:t>6. Сидит Ваня на диване, под диваном ванночка, в этой ванне вместо бани часто мылся Ванечка.</a:t>
            </a: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7. Водовоз вез воду из-под водопровода.</a:t>
            </a:r>
          </a:p>
          <a:p>
            <a:r>
              <a:rPr lang="ru-RU" sz="1400" dirty="0" smtClean="0">
                <a:latin typeface="Times New Roman" pitchFamily="18" charset="0"/>
                <a:cs typeface="Times New Roman" pitchFamily="18" charset="0"/>
              </a:rPr>
              <a:t>8. Верзила </a:t>
            </a:r>
            <a:r>
              <a:rPr lang="ru-RU" sz="1400" dirty="0" err="1" smtClean="0">
                <a:latin typeface="Times New Roman" pitchFamily="18" charset="0"/>
                <a:cs typeface="Times New Roman" pitchFamily="18" charset="0"/>
              </a:rPr>
              <a:t>Вавила</a:t>
            </a:r>
            <a:r>
              <a:rPr lang="ru-RU" sz="1400" dirty="0" smtClean="0">
                <a:latin typeface="Times New Roman" pitchFamily="18" charset="0"/>
                <a:cs typeface="Times New Roman" pitchFamily="18" charset="0"/>
              </a:rPr>
              <a:t> весело ворочал вилы.</a:t>
            </a:r>
          </a:p>
          <a:p>
            <a:r>
              <a:rPr lang="ru-RU" sz="1400" dirty="0" smtClean="0">
                <a:latin typeface="Times New Roman" pitchFamily="18" charset="0"/>
                <a:cs typeface="Times New Roman" pitchFamily="18" charset="0"/>
              </a:rPr>
              <a:t>9. Отворяй, Варвара, ворота, коли не враг за воротами, а врагу да недругу от Варвариных ворот – поворот.</a:t>
            </a:r>
          </a:p>
          <a:p>
            <a:r>
              <a:rPr lang="ru-RU" sz="1400" dirty="0" smtClean="0">
                <a:latin typeface="Times New Roman" pitchFamily="18" charset="0"/>
                <a:cs typeface="Times New Roman" pitchFamily="18" charset="0"/>
              </a:rPr>
              <a:t>10.</a:t>
            </a:r>
          </a:p>
          <a:p>
            <a:r>
              <a:rPr lang="ru-RU" sz="1400" dirty="0" err="1" smtClean="0">
                <a:latin typeface="Times New Roman" pitchFamily="18" charset="0"/>
                <a:cs typeface="Times New Roman" pitchFamily="18" charset="0"/>
              </a:rPr>
              <a:t>Ва-ва-ва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ва-ва-ва</a:t>
            </a:r>
            <a:r>
              <a:rPr lang="ru-RU" sz="1400" dirty="0" smtClean="0">
                <a:latin typeface="Times New Roman" pitchFamily="18" charset="0"/>
                <a:cs typeface="Times New Roman" pitchFamily="18" charset="0"/>
              </a:rPr>
              <a:t> - вот высокая трава.</a:t>
            </a:r>
          </a:p>
          <a:p>
            <a:r>
              <a:rPr lang="ru-RU" sz="1400" dirty="0" smtClean="0">
                <a:latin typeface="Times New Roman" pitchFamily="18" charset="0"/>
                <a:cs typeface="Times New Roman" pitchFamily="18" charset="0"/>
              </a:rPr>
              <a:t>Вы-вы-вы, вы-вы-вы - даже выше головы.</a:t>
            </a:r>
          </a:p>
          <a:p>
            <a:r>
              <a:rPr lang="ru-RU" sz="1400" dirty="0" err="1" smtClean="0">
                <a:latin typeface="Times New Roman" pitchFamily="18" charset="0"/>
                <a:cs typeface="Times New Roman" pitchFamily="18" charset="0"/>
              </a:rPr>
              <a:t>Ве-ве-ве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ве-ве-ве</a:t>
            </a:r>
            <a:r>
              <a:rPr lang="ru-RU" sz="1400" dirty="0" smtClean="0">
                <a:latin typeface="Times New Roman" pitchFamily="18" charset="0"/>
                <a:cs typeface="Times New Roman" pitchFamily="18" charset="0"/>
              </a:rPr>
              <a:t> - васильки видны в траве.</a:t>
            </a:r>
          </a:p>
          <a:p>
            <a:r>
              <a:rPr lang="ru-RU" sz="1400" dirty="0" err="1" smtClean="0">
                <a:latin typeface="Times New Roman" pitchFamily="18" charset="0"/>
                <a:cs typeface="Times New Roman" pitchFamily="18" charset="0"/>
              </a:rPr>
              <a:t>Ву-ву-ву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ву-ву-ву</a:t>
            </a:r>
            <a:r>
              <a:rPr lang="ru-RU" sz="1400" dirty="0" smtClean="0">
                <a:latin typeface="Times New Roman" pitchFamily="18" charset="0"/>
                <a:cs typeface="Times New Roman" pitchFamily="18" charset="0"/>
              </a:rPr>
              <a:t> - васильков букет нарву.</a:t>
            </a:r>
          </a:p>
          <a:p>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785786"/>
            <a:ext cx="6172200" cy="7643865"/>
          </a:xfrm>
        </p:spPr>
        <p:txBody>
          <a:bodyPr/>
          <a:lstStyle/>
          <a:p>
            <a:r>
              <a:rPr lang="ru-RU" sz="1400" b="1" dirty="0" smtClean="0">
                <a:latin typeface="Times New Roman" pitchFamily="18" charset="0"/>
                <a:cs typeface="Times New Roman" pitchFamily="18" charset="0"/>
              </a:rPr>
              <a:t>Звук Г</a:t>
            </a:r>
          </a:p>
          <a:p>
            <a:pPr algn="just"/>
            <a:r>
              <a:rPr lang="ru-RU" sz="1400" dirty="0" smtClean="0">
                <a:latin typeface="Times New Roman" pitchFamily="18" charset="0"/>
                <a:cs typeface="Times New Roman" pitchFamily="18" charset="0"/>
              </a:rPr>
              <a:t>1.  </a:t>
            </a:r>
          </a:p>
          <a:p>
            <a:pPr algn="just"/>
            <a:r>
              <a:rPr lang="ru-RU" sz="1400" dirty="0" smtClean="0">
                <a:latin typeface="Times New Roman" pitchFamily="18" charset="0"/>
                <a:cs typeface="Times New Roman" pitchFamily="18" charset="0"/>
              </a:rPr>
              <a:t>Шел гуськом гусак с гусаком. </a:t>
            </a:r>
          </a:p>
          <a:p>
            <a:pPr algn="just"/>
            <a:r>
              <a:rPr lang="ru-RU" sz="1400" dirty="0" smtClean="0">
                <a:latin typeface="Times New Roman" pitchFamily="18" charset="0"/>
                <a:cs typeface="Times New Roman" pitchFamily="18" charset="0"/>
              </a:rPr>
              <a:t>Смотрит свысока гусак на гусака.</a:t>
            </a:r>
          </a:p>
          <a:p>
            <a:pPr algn="just"/>
            <a:r>
              <a:rPr lang="ru-RU" sz="1400" dirty="0" smtClean="0">
                <a:latin typeface="Times New Roman" pitchFamily="18" charset="0"/>
                <a:cs typeface="Times New Roman" pitchFamily="18" charset="0"/>
              </a:rPr>
              <a:t>Ой, выщиплет бока гусак у гусака.</a:t>
            </a:r>
          </a:p>
          <a:p>
            <a:pPr algn="just"/>
            <a:r>
              <a:rPr lang="ru-RU" sz="1400" dirty="0" smtClean="0">
                <a:latin typeface="Times New Roman" pitchFamily="18" charset="0"/>
                <a:cs typeface="Times New Roman" pitchFamily="18" charset="0"/>
              </a:rPr>
              <a:t>2. </a:t>
            </a:r>
          </a:p>
          <a:p>
            <a:pPr algn="just"/>
            <a:r>
              <a:rPr lang="ru-RU" sz="1400" dirty="0" smtClean="0">
                <a:latin typeface="Times New Roman" pitchFamily="18" charset="0"/>
                <a:cs typeface="Times New Roman" pitchFamily="18" charset="0"/>
              </a:rPr>
              <a:t>В огороде рос горох, а за речкой - гречка. </a:t>
            </a:r>
          </a:p>
          <a:p>
            <a:pPr algn="just"/>
            <a:r>
              <a:rPr lang="ru-RU" sz="1400" dirty="0" smtClean="0">
                <a:latin typeface="Times New Roman" pitchFamily="18" charset="0"/>
                <a:cs typeface="Times New Roman" pitchFamily="18" charset="0"/>
              </a:rPr>
              <a:t>Старый наш козел </a:t>
            </a:r>
            <a:r>
              <a:rPr lang="ru-RU" sz="1400" dirty="0" err="1" smtClean="0">
                <a:latin typeface="Times New Roman" pitchFamily="18" charset="0"/>
                <a:cs typeface="Times New Roman" pitchFamily="18" charset="0"/>
              </a:rPr>
              <a:t>Тимоха</a:t>
            </a:r>
            <a:r>
              <a:rPr lang="ru-RU" sz="1400" dirty="0" smtClean="0">
                <a:latin typeface="Times New Roman" pitchFamily="18" charset="0"/>
                <a:cs typeface="Times New Roman" pitchFamily="18" charset="0"/>
              </a:rPr>
              <a:t> в огороде рвал горох, гречку рвал за речкой.</a:t>
            </a:r>
          </a:p>
          <a:p>
            <a:pPr algn="just"/>
            <a:r>
              <a:rPr lang="ru-RU" sz="1400" dirty="0" smtClean="0">
                <a:latin typeface="Times New Roman" pitchFamily="18" charset="0"/>
                <a:cs typeface="Times New Roman" pitchFamily="18" charset="0"/>
              </a:rPr>
              <a:t>3. Груша гусениц не любит, грушу гусеница губит.</a:t>
            </a:r>
          </a:p>
          <a:p>
            <a:pPr algn="just"/>
            <a:r>
              <a:rPr lang="ru-RU" sz="1400" dirty="0" smtClean="0">
                <a:latin typeface="Times New Roman" pitchFamily="18" charset="0"/>
                <a:cs typeface="Times New Roman" pitchFamily="18" charset="0"/>
              </a:rPr>
              <a:t>4. Глядят грачата на галчат, глядят галчата на грачат.</a:t>
            </a:r>
          </a:p>
          <a:p>
            <a:pPr algn="just"/>
            <a:r>
              <a:rPr lang="ru-RU" sz="1400" dirty="0" smtClean="0">
                <a:latin typeface="Times New Roman" pitchFamily="18" charset="0"/>
                <a:cs typeface="Times New Roman" pitchFamily="18" charset="0"/>
              </a:rPr>
              <a:t>5. На иве галка, на берегу – галька.</a:t>
            </a:r>
          </a:p>
          <a:p>
            <a:pPr algn="just"/>
            <a:r>
              <a:rPr lang="ru-RU" sz="1400" dirty="0" smtClean="0">
                <a:latin typeface="Times New Roman" pitchFamily="18" charset="0"/>
                <a:cs typeface="Times New Roman" pitchFamily="18" charset="0"/>
              </a:rPr>
              <a:t>6. Ехал Грека через реку. Видит Грека – в реке рак. Сунул Грека руку в реку, рак за руку Греку – цап.</a:t>
            </a:r>
          </a:p>
          <a:p>
            <a:pPr algn="just"/>
            <a:r>
              <a:rPr lang="ru-RU" sz="1400" dirty="0" smtClean="0">
                <a:latin typeface="Times New Roman" pitchFamily="18" charset="0"/>
                <a:cs typeface="Times New Roman" pitchFamily="18" charset="0"/>
              </a:rPr>
              <a:t>7. На горе гогочут гуси, под горой огонь горит.</a:t>
            </a:r>
          </a:p>
          <a:p>
            <a:pPr algn="just"/>
            <a:r>
              <a:rPr lang="ru-RU" sz="1400" dirty="0" smtClean="0">
                <a:latin typeface="Times New Roman" pitchFamily="18" charset="0"/>
                <a:cs typeface="Times New Roman" pitchFamily="18" charset="0"/>
              </a:rPr>
              <a:t>8. Груздь на солнце греет бок. В кузовок иди, грибок!</a:t>
            </a:r>
          </a:p>
          <a:p>
            <a:pPr algn="just"/>
            <a:r>
              <a:rPr lang="ru-RU" sz="1400" dirty="0" smtClean="0">
                <a:latin typeface="Times New Roman" pitchFamily="18" charset="0"/>
                <a:cs typeface="Times New Roman" pitchFamily="18" charset="0"/>
              </a:rPr>
              <a:t>9. </a:t>
            </a:r>
            <a:r>
              <a:rPr lang="ru-RU" sz="1400" dirty="0" err="1" smtClean="0">
                <a:latin typeface="Times New Roman" pitchFamily="18" charset="0"/>
                <a:cs typeface="Times New Roman" pitchFamily="18" charset="0"/>
              </a:rPr>
              <a:t>Грачиха</a:t>
            </a:r>
            <a:r>
              <a:rPr lang="ru-RU" sz="1400" dirty="0" smtClean="0">
                <a:latin typeface="Times New Roman" pitchFamily="18" charset="0"/>
                <a:cs typeface="Times New Roman" pitchFamily="18" charset="0"/>
              </a:rPr>
              <a:t> говорит грачу: «Слетай с грачатами к врачу, прививки делать им пора для укрепления пера!»</a:t>
            </a:r>
          </a:p>
          <a:p>
            <a:pPr algn="just"/>
            <a:r>
              <a:rPr lang="ru-RU" sz="1400" dirty="0" smtClean="0">
                <a:latin typeface="Times New Roman" pitchFamily="18" charset="0"/>
                <a:cs typeface="Times New Roman" pitchFamily="18" charset="0"/>
              </a:rPr>
              <a:t>10. Купили Егорке салазки для горки. Всю зиму Егорка катался на горке.</a:t>
            </a:r>
          </a:p>
          <a:p>
            <a:pPr algn="just"/>
            <a:r>
              <a:rPr lang="ru-RU" sz="1400" dirty="0" smtClean="0">
                <a:latin typeface="Times New Roman" pitchFamily="18" charset="0"/>
                <a:cs typeface="Times New Roman" pitchFamily="18" charset="0"/>
              </a:rPr>
              <a:t>11. В перелеске у пригорка собирал грибы Егорка.</a:t>
            </a:r>
          </a:p>
          <a:p>
            <a:pPr algn="just"/>
            <a:r>
              <a:rPr lang="ru-RU" sz="1400" dirty="0" smtClean="0">
                <a:latin typeface="Times New Roman" pitchFamily="18" charset="0"/>
                <a:cs typeface="Times New Roman" pitchFamily="18" charset="0"/>
              </a:rPr>
              <a:t>12. Галка села на палку, палка ударила галку.</a:t>
            </a:r>
          </a:p>
          <a:p>
            <a:pPr algn="just"/>
            <a:r>
              <a:rPr lang="ru-RU" sz="1400" dirty="0" smtClean="0">
                <a:latin typeface="Times New Roman" pitchFamily="18" charset="0"/>
                <a:cs typeface="Times New Roman" pitchFamily="18" charset="0"/>
              </a:rPr>
              <a:t>13. Отыскал на кухне угол, с головой забрался в уголь.</a:t>
            </a:r>
          </a:p>
          <a:p>
            <a:pPr algn="just"/>
            <a:r>
              <a:rPr lang="ru-RU" sz="1400" dirty="0" smtClean="0">
                <a:latin typeface="Times New Roman" pitchFamily="18" charset="0"/>
                <a:cs typeface="Times New Roman" pitchFamily="18" charset="0"/>
              </a:rPr>
              <a:t>14. Голубь, гусь и галка - вот и вся считалка.</a:t>
            </a:r>
          </a:p>
          <a:p>
            <a:pPr algn="just"/>
            <a:r>
              <a:rPr lang="ru-RU" sz="1400" dirty="0" smtClean="0">
                <a:latin typeface="Times New Roman" pitchFamily="18" charset="0"/>
                <a:cs typeface="Times New Roman" pitchFamily="18" charset="0"/>
              </a:rPr>
              <a:t>15.</a:t>
            </a:r>
          </a:p>
          <a:p>
            <a:pPr algn="just"/>
            <a:r>
              <a:rPr lang="ru-RU" sz="1400" dirty="0" err="1" smtClean="0">
                <a:latin typeface="Times New Roman" pitchFamily="18" charset="0"/>
                <a:cs typeface="Times New Roman" pitchFamily="18" charset="0"/>
              </a:rPr>
              <a:t>Ги-ги-ги,ги-ги-ги</a:t>
            </a:r>
            <a:r>
              <a:rPr lang="ru-RU" sz="1400" dirty="0" smtClean="0">
                <a:latin typeface="Times New Roman" pitchFamily="18" charset="0"/>
                <a:cs typeface="Times New Roman" pitchFamily="18" charset="0"/>
              </a:rPr>
              <a:t> Гена, маме помоги.</a:t>
            </a:r>
          </a:p>
          <a:p>
            <a:pPr algn="just"/>
            <a:r>
              <a:rPr lang="ru-RU" sz="1400" dirty="0" err="1" smtClean="0">
                <a:latin typeface="Times New Roman" pitchFamily="18" charset="0"/>
                <a:cs typeface="Times New Roman" pitchFamily="18" charset="0"/>
              </a:rPr>
              <a:t>Га-га-га,га-га-га</a:t>
            </a:r>
            <a:r>
              <a:rPr lang="ru-RU" sz="1400" dirty="0" smtClean="0">
                <a:latin typeface="Times New Roman" pitchFamily="18" charset="0"/>
                <a:cs typeface="Times New Roman" pitchFamily="18" charset="0"/>
              </a:rPr>
              <a:t> у меня болит нога.</a:t>
            </a:r>
          </a:p>
          <a:p>
            <a:pPr algn="just"/>
            <a:r>
              <a:rPr lang="ru-RU" sz="1400" dirty="0" err="1" smtClean="0">
                <a:latin typeface="Times New Roman" pitchFamily="18" charset="0"/>
                <a:cs typeface="Times New Roman" pitchFamily="18" charset="0"/>
              </a:rPr>
              <a:t>Гу-гу-гу,гу-гу-гу</a:t>
            </a:r>
            <a:r>
              <a:rPr lang="ru-RU" sz="1400" dirty="0" smtClean="0">
                <a:latin typeface="Times New Roman" pitchFamily="18" charset="0"/>
                <a:cs typeface="Times New Roman" pitchFamily="18" charset="0"/>
              </a:rPr>
              <a:t> мыть посуду не могу.</a:t>
            </a:r>
          </a:p>
          <a:p>
            <a:pPr algn="just"/>
            <a:r>
              <a:rPr lang="ru-RU" sz="1400" dirty="0" err="1" smtClean="0">
                <a:latin typeface="Times New Roman" pitchFamily="18" charset="0"/>
                <a:cs typeface="Times New Roman" pitchFamily="18" charset="0"/>
              </a:rPr>
              <a:t>Ги-ги-ги,ги-ги-ги</a:t>
            </a:r>
            <a:r>
              <a:rPr lang="ru-RU" sz="1400" dirty="0" smtClean="0">
                <a:latin typeface="Times New Roman" pitchFamily="18" charset="0"/>
                <a:cs typeface="Times New Roman" pitchFamily="18" charset="0"/>
              </a:rPr>
              <a:t> не гуляй из-за ноги.</a:t>
            </a:r>
          </a:p>
          <a:p>
            <a:pPr algn="just"/>
            <a:r>
              <a:rPr lang="ru-RU" sz="1400" dirty="0" err="1" smtClean="0">
                <a:latin typeface="Times New Roman" pitchFamily="18" charset="0"/>
                <a:cs typeface="Times New Roman" pitchFamily="18" charset="0"/>
              </a:rPr>
              <a:t>Гу-гу-гу,гу-гу-гу</a:t>
            </a:r>
            <a:r>
              <a:rPr lang="ru-RU" sz="1400" dirty="0" smtClean="0">
                <a:latin typeface="Times New Roman" pitchFamily="18" charset="0"/>
                <a:cs typeface="Times New Roman" pitchFamily="18" charset="0"/>
              </a:rPr>
              <a:t> вот гулять-то я могу.</a:t>
            </a:r>
          </a:p>
          <a:p>
            <a:pPr algn="just"/>
            <a:r>
              <a:rPr lang="ru-RU" sz="1400" dirty="0" err="1" smtClean="0">
                <a:latin typeface="Times New Roman" pitchFamily="18" charset="0"/>
                <a:cs typeface="Times New Roman" pitchFamily="18" charset="0"/>
              </a:rPr>
              <a:t>Га-га-га,га-га-га</a:t>
            </a:r>
            <a:r>
              <a:rPr lang="ru-RU" sz="1400" dirty="0" smtClean="0">
                <a:latin typeface="Times New Roman" pitchFamily="18" charset="0"/>
                <a:cs typeface="Times New Roman" pitchFamily="18" charset="0"/>
              </a:rPr>
              <a:t> не болит уже нога.</a:t>
            </a:r>
          </a:p>
          <a:p>
            <a:pPr algn="just"/>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500034"/>
            <a:ext cx="6172200" cy="7668185"/>
          </a:xfrm>
        </p:spPr>
        <p:txBody>
          <a:bodyPr/>
          <a:lstStyle/>
          <a:p>
            <a:endParaRPr lang="ru-RU" sz="1400" b="1" dirty="0" smtClean="0"/>
          </a:p>
          <a:p>
            <a:r>
              <a:rPr lang="ru-RU" sz="1400" b="1" dirty="0" smtClean="0">
                <a:latin typeface="Times New Roman" pitchFamily="18" charset="0"/>
                <a:cs typeface="Times New Roman" pitchFamily="18" charset="0"/>
              </a:rPr>
              <a:t>Звук </a:t>
            </a:r>
            <a:r>
              <a:rPr lang="ru-RU" sz="1400" b="1" dirty="0" smtClean="0">
                <a:latin typeface="Times New Roman" pitchFamily="18" charset="0"/>
                <a:cs typeface="Times New Roman" pitchFamily="18" charset="0"/>
              </a:rPr>
              <a:t>Д</a:t>
            </a:r>
            <a:endParaRPr lang="ru-RU" sz="1400" b="1"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1. Дед Данила делил дыню: дольку - Диме, дольку - Дине.</a:t>
            </a:r>
          </a:p>
          <a:p>
            <a:pPr algn="just"/>
            <a:r>
              <a:rPr lang="ru-RU" sz="1400" dirty="0" smtClean="0">
                <a:latin typeface="Times New Roman" pitchFamily="18" charset="0"/>
                <a:cs typeface="Times New Roman" pitchFamily="18" charset="0"/>
              </a:rPr>
              <a:t>2. Дятел дерево долбил, деда стуком разбудил.</a:t>
            </a:r>
          </a:p>
          <a:p>
            <a:pPr algn="just"/>
            <a:r>
              <a:rPr lang="ru-RU" sz="1400" dirty="0" smtClean="0">
                <a:latin typeface="Times New Roman" pitchFamily="18" charset="0"/>
                <a:cs typeface="Times New Roman" pitchFamily="18" charset="0"/>
              </a:rPr>
              <a:t>3. Ехал в санках Дёма к дому. Повстречала дрёма Дёму, одолела Дёму дрёма, дремлет Дёма возле дома. </a:t>
            </a:r>
          </a:p>
          <a:p>
            <a:pPr algn="just"/>
            <a:r>
              <a:rPr lang="ru-RU" sz="1400" dirty="0" smtClean="0">
                <a:latin typeface="Times New Roman" pitchFamily="18" charset="0"/>
                <a:cs typeface="Times New Roman" pitchFamily="18" charset="0"/>
              </a:rPr>
              <a:t>4. Дед </a:t>
            </a:r>
            <a:r>
              <a:rPr lang="ru-RU" sz="1400" dirty="0" err="1" smtClean="0">
                <a:latin typeface="Times New Roman" pitchFamily="18" charset="0"/>
                <a:cs typeface="Times New Roman" pitchFamily="18" charset="0"/>
              </a:rPr>
              <a:t>Додон</a:t>
            </a:r>
            <a:r>
              <a:rPr lang="ru-RU" sz="1400" dirty="0" smtClean="0">
                <a:latin typeface="Times New Roman" pitchFamily="18" charset="0"/>
                <a:cs typeface="Times New Roman" pitchFamily="18" charset="0"/>
              </a:rPr>
              <a:t> в дуду дудел, Димку дед дудой задел.</a:t>
            </a:r>
          </a:p>
          <a:p>
            <a:pPr algn="just"/>
            <a:r>
              <a:rPr lang="ru-RU" sz="1400" dirty="0" smtClean="0">
                <a:latin typeface="Times New Roman" pitchFamily="18" charset="0"/>
                <a:cs typeface="Times New Roman" pitchFamily="18" charset="0"/>
              </a:rPr>
              <a:t>5. Один Дима дома, но Дима дома не один. Дома один Дима и два Вадима.</a:t>
            </a:r>
          </a:p>
          <a:p>
            <a:pPr algn="just"/>
            <a:r>
              <a:rPr lang="ru-RU" sz="1400" dirty="0" smtClean="0">
                <a:latin typeface="Times New Roman" pitchFamily="18" charset="0"/>
                <a:cs typeface="Times New Roman" pitchFamily="18" charset="0"/>
              </a:rPr>
              <a:t>6. На дворе трава, на траве дрова; не руби дрова на траве двора.</a:t>
            </a:r>
          </a:p>
          <a:p>
            <a:pPr algn="just"/>
            <a:r>
              <a:rPr lang="ru-RU" sz="1400" dirty="0" smtClean="0">
                <a:latin typeface="Times New Roman" pitchFamily="18" charset="0"/>
                <a:cs typeface="Times New Roman" pitchFamily="18" charset="0"/>
              </a:rPr>
              <a:t>7. Стоит гора посреди двора, на дворе – трава, на траве – дрова.</a:t>
            </a:r>
          </a:p>
          <a:p>
            <a:pPr algn="just"/>
            <a:r>
              <a:rPr lang="ru-RU" sz="1400" dirty="0" smtClean="0">
                <a:latin typeface="Times New Roman" pitchFamily="18" charset="0"/>
                <a:cs typeface="Times New Roman" pitchFamily="18" charset="0"/>
              </a:rPr>
              <a:t>8. На дворе трава, на траве дрова: раз дрова, два дрова, три двора. Отвори, Варвара, ворота, у двора на траве коли дрова.</a:t>
            </a:r>
          </a:p>
          <a:p>
            <a:pPr algn="just"/>
            <a:r>
              <a:rPr lang="ru-RU" sz="1400" dirty="0" smtClean="0">
                <a:latin typeface="Times New Roman" pitchFamily="18" charset="0"/>
                <a:cs typeface="Times New Roman" pitchFamily="18" charset="0"/>
              </a:rPr>
              <a:t>8. </a:t>
            </a:r>
          </a:p>
          <a:p>
            <a:pPr algn="just"/>
            <a:r>
              <a:rPr lang="ru-RU" sz="1400" dirty="0" smtClean="0">
                <a:latin typeface="Times New Roman" pitchFamily="18" charset="0"/>
                <a:cs typeface="Times New Roman" pitchFamily="18" charset="0"/>
              </a:rPr>
              <a:t>Дождик, дождик, не дожди!</a:t>
            </a:r>
          </a:p>
          <a:p>
            <a:pPr algn="just"/>
            <a:r>
              <a:rPr lang="ru-RU" sz="1400" dirty="0" smtClean="0">
                <a:latin typeface="Times New Roman" pitchFamily="18" charset="0"/>
                <a:cs typeface="Times New Roman" pitchFamily="18" charset="0"/>
              </a:rPr>
              <a:t>Дождик, дождик, подожди!</a:t>
            </a:r>
          </a:p>
          <a:p>
            <a:pPr algn="just"/>
            <a:r>
              <a:rPr lang="ru-RU" sz="1400" dirty="0" smtClean="0">
                <a:latin typeface="Times New Roman" pitchFamily="18" charset="0"/>
                <a:cs typeface="Times New Roman" pitchFamily="18" charset="0"/>
              </a:rPr>
              <a:t>Дай дойти до дому</a:t>
            </a:r>
          </a:p>
          <a:p>
            <a:pPr algn="just"/>
            <a:r>
              <a:rPr lang="ru-RU" sz="1400" dirty="0" smtClean="0">
                <a:latin typeface="Times New Roman" pitchFamily="18" charset="0"/>
                <a:cs typeface="Times New Roman" pitchFamily="18" charset="0"/>
              </a:rPr>
              <a:t>Дедушке седому!</a:t>
            </a:r>
          </a:p>
          <a:p>
            <a:pPr algn="just"/>
            <a:r>
              <a:rPr lang="ru-RU" sz="1400" dirty="0" smtClean="0">
                <a:latin typeface="Times New Roman" pitchFamily="18" charset="0"/>
                <a:cs typeface="Times New Roman" pitchFamily="18" charset="0"/>
              </a:rPr>
              <a:t>9. </a:t>
            </a:r>
          </a:p>
          <a:p>
            <a:pPr algn="just"/>
            <a:r>
              <a:rPr lang="ru-RU" sz="1400" dirty="0" smtClean="0">
                <a:latin typeface="Times New Roman" pitchFamily="18" charset="0"/>
                <a:cs typeface="Times New Roman" pitchFamily="18" charset="0"/>
              </a:rPr>
              <a:t>Дятел, дятел - наш приятель</a:t>
            </a:r>
          </a:p>
          <a:p>
            <a:pPr algn="just"/>
            <a:r>
              <a:rPr lang="ru-RU" sz="1400" dirty="0" smtClean="0">
                <a:latin typeface="Times New Roman" pitchFamily="18" charset="0"/>
                <a:cs typeface="Times New Roman" pitchFamily="18" charset="0"/>
              </a:rPr>
              <a:t>Дуб долбит, как долотом.</a:t>
            </a:r>
          </a:p>
          <a:p>
            <a:pPr algn="just"/>
            <a:r>
              <a:rPr lang="ru-RU" sz="1400" dirty="0" smtClean="0">
                <a:latin typeface="Times New Roman" pitchFamily="18" charset="0"/>
                <a:cs typeface="Times New Roman" pitchFamily="18" charset="0"/>
              </a:rPr>
              <a:t>Помоги нам, дядя дятел,</a:t>
            </a:r>
          </a:p>
          <a:p>
            <a:pPr algn="just"/>
            <a:r>
              <a:rPr lang="ru-RU" sz="1400" dirty="0" smtClean="0">
                <a:latin typeface="Times New Roman" pitchFamily="18" charset="0"/>
                <a:cs typeface="Times New Roman" pitchFamily="18" charset="0"/>
              </a:rPr>
              <a:t>Для скворцов построить дом.</a:t>
            </a:r>
          </a:p>
          <a:p>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928662"/>
            <a:ext cx="6172200" cy="7500989"/>
          </a:xfrm>
        </p:spPr>
        <p:txBody>
          <a:bodyPr/>
          <a:lstStyle/>
          <a:p>
            <a:pPr algn="just"/>
            <a:r>
              <a:rPr lang="ru-RU" sz="1400" b="1" dirty="0" smtClean="0">
                <a:latin typeface="Times New Roman" pitchFamily="18" charset="0"/>
                <a:cs typeface="Times New Roman" pitchFamily="18" charset="0"/>
              </a:rPr>
              <a:t>Звук Ж</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1. Хорош пирожок, внутри творожок</a:t>
            </a:r>
          </a:p>
          <a:p>
            <a:pPr algn="just"/>
            <a:r>
              <a:rPr lang="ru-RU" sz="1400" dirty="0" smtClean="0">
                <a:latin typeface="Times New Roman" pitchFamily="18" charset="0"/>
                <a:cs typeface="Times New Roman" pitchFamily="18" charset="0"/>
              </a:rPr>
              <a:t>2. Мужа жена обожать должна</a:t>
            </a:r>
          </a:p>
          <a:p>
            <a:pPr algn="just"/>
            <a:r>
              <a:rPr lang="ru-RU" sz="1400" dirty="0" smtClean="0">
                <a:latin typeface="Times New Roman" pitchFamily="18" charset="0"/>
                <a:cs typeface="Times New Roman" pitchFamily="18" charset="0"/>
              </a:rPr>
              <a:t>3. Журавль дружил бы с жабой, кабы желал бы дружбы этой жабы.</a:t>
            </a:r>
          </a:p>
          <a:p>
            <a:pPr algn="just"/>
            <a:r>
              <a:rPr lang="ru-RU" sz="1400" dirty="0" smtClean="0">
                <a:latin typeface="Times New Roman" pitchFamily="18" charset="0"/>
                <a:cs typeface="Times New Roman" pitchFamily="18" charset="0"/>
              </a:rPr>
              <a:t>4. В живом уголке жили ежи да ужи.</a:t>
            </a:r>
          </a:p>
          <a:p>
            <a:pPr algn="just"/>
            <a:r>
              <a:rPr lang="ru-RU" sz="1400" dirty="0" smtClean="0">
                <a:latin typeface="Times New Roman" pitchFamily="18" charset="0"/>
                <a:cs typeface="Times New Roman" pitchFamily="18" charset="0"/>
              </a:rPr>
              <a:t>5. Слишком много ножек у сороконожек.</a:t>
            </a:r>
          </a:p>
          <a:p>
            <a:pPr algn="just"/>
            <a:r>
              <a:rPr lang="ru-RU" sz="1400" dirty="0" smtClean="0">
                <a:latin typeface="Times New Roman" pitchFamily="18" charset="0"/>
                <a:cs typeface="Times New Roman" pitchFamily="18" charset="0"/>
              </a:rPr>
              <a:t>6. Задрожали зайки, увидев волка на лужайке.</a:t>
            </a:r>
          </a:p>
          <a:p>
            <a:pPr algn="just"/>
            <a:r>
              <a:rPr lang="ru-RU" sz="1400" dirty="0" smtClean="0">
                <a:latin typeface="Times New Roman" pitchFamily="18" charset="0"/>
                <a:cs typeface="Times New Roman" pitchFamily="18" charset="0"/>
              </a:rPr>
              <a:t>7. Лежебока, рыжий кот, отлежал себе живот.</a:t>
            </a:r>
          </a:p>
          <a:p>
            <a:pPr algn="just"/>
            <a:r>
              <a:rPr lang="ru-RU" sz="1400" dirty="0" smtClean="0">
                <a:latin typeface="Times New Roman" pitchFamily="18" charset="0"/>
                <a:cs typeface="Times New Roman" pitchFamily="18" charset="0"/>
              </a:rPr>
              <a:t>8. Жук жуку жужжал: « </a:t>
            </a:r>
            <a:r>
              <a:rPr lang="ru-RU" sz="1400" dirty="0" err="1" smtClean="0">
                <a:latin typeface="Times New Roman" pitchFamily="18" charset="0"/>
                <a:cs typeface="Times New Roman" pitchFamily="18" charset="0"/>
              </a:rPr>
              <a:t>Жжжу</a:t>
            </a:r>
            <a:r>
              <a:rPr lang="ru-RU" sz="1400" dirty="0" smtClean="0">
                <a:latin typeface="Times New Roman" pitchFamily="18" charset="0"/>
                <a:cs typeface="Times New Roman" pitchFamily="18" charset="0"/>
              </a:rPr>
              <a:t> - </a:t>
            </a:r>
            <a:r>
              <a:rPr lang="ru-RU" sz="1400" dirty="0" err="1" smtClean="0">
                <a:latin typeface="Times New Roman" pitchFamily="18" charset="0"/>
                <a:cs typeface="Times New Roman" pitchFamily="18" charset="0"/>
              </a:rPr>
              <a:t>жжжу</a:t>
            </a:r>
            <a:r>
              <a:rPr lang="ru-RU" sz="1400" dirty="0" smtClean="0">
                <a:latin typeface="Times New Roman" pitchFamily="18" charset="0"/>
                <a:cs typeface="Times New Roman" pitchFamily="18" charset="0"/>
              </a:rPr>
              <a:t>. Я с ежом давно дружу…»</a:t>
            </a:r>
          </a:p>
          <a:p>
            <a:pPr algn="just"/>
            <a:r>
              <a:rPr lang="ru-RU" sz="1400" dirty="0" smtClean="0">
                <a:latin typeface="Times New Roman" pitchFamily="18" charset="0"/>
                <a:cs typeface="Times New Roman" pitchFamily="18" charset="0"/>
              </a:rPr>
              <a:t>9.</a:t>
            </a:r>
          </a:p>
          <a:p>
            <a:pPr algn="just"/>
            <a:r>
              <a:rPr lang="ru-RU" sz="1400" dirty="0" smtClean="0">
                <a:latin typeface="Times New Roman" pitchFamily="18" charset="0"/>
                <a:cs typeface="Times New Roman" pitchFamily="18" charset="0"/>
              </a:rPr>
              <a:t>Над Жорой жук, кружа, жужжит.</a:t>
            </a:r>
          </a:p>
          <a:p>
            <a:pPr algn="just"/>
            <a:r>
              <a:rPr lang="ru-RU" sz="1400" dirty="0" smtClean="0">
                <a:latin typeface="Times New Roman" pitchFamily="18" charset="0"/>
                <a:cs typeface="Times New Roman" pitchFamily="18" charset="0"/>
              </a:rPr>
              <a:t>От страха Жора весь дрожит.</a:t>
            </a:r>
          </a:p>
          <a:p>
            <a:pPr algn="just"/>
            <a:r>
              <a:rPr lang="ru-RU" sz="1400" dirty="0" smtClean="0">
                <a:latin typeface="Times New Roman" pitchFamily="18" charset="0"/>
                <a:cs typeface="Times New Roman" pitchFamily="18" charset="0"/>
              </a:rPr>
              <a:t>Зачем же Жора так дрожит?</a:t>
            </a:r>
          </a:p>
          <a:p>
            <a:pPr algn="just"/>
            <a:r>
              <a:rPr lang="ru-RU" sz="1400" dirty="0" smtClean="0">
                <a:latin typeface="Times New Roman" pitchFamily="18" charset="0"/>
                <a:cs typeface="Times New Roman" pitchFamily="18" charset="0"/>
              </a:rPr>
              <a:t>Совсем нестрашно жук жужжит.</a:t>
            </a:r>
          </a:p>
          <a:p>
            <a:pPr algn="just"/>
            <a:r>
              <a:rPr lang="ru-RU" sz="1400" dirty="0" smtClean="0">
                <a:latin typeface="Times New Roman" pitchFamily="18" charset="0"/>
                <a:cs typeface="Times New Roman" pitchFamily="18" charset="0"/>
              </a:rPr>
              <a:t>10. </a:t>
            </a:r>
          </a:p>
          <a:p>
            <a:pPr algn="just"/>
            <a:r>
              <a:rPr lang="ru-RU" sz="1400" dirty="0" err="1" smtClean="0">
                <a:latin typeface="Times New Roman" pitchFamily="18" charset="0"/>
                <a:cs typeface="Times New Roman" pitchFamily="18" charset="0"/>
              </a:rPr>
              <a:t>Жу-жу-жу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жу-жу-жу</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В зоопарк пришли к моржу.</a:t>
            </a:r>
          </a:p>
          <a:p>
            <a:pPr algn="just"/>
            <a:r>
              <a:rPr lang="ru-RU" sz="1400" dirty="0" err="1" smtClean="0">
                <a:latin typeface="Times New Roman" pitchFamily="18" charset="0"/>
                <a:cs typeface="Times New Roman" pitchFamily="18" charset="0"/>
              </a:rPr>
              <a:t>Жа-жа-жа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жа-жа-жа</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Испугались мы моржа.</a:t>
            </a:r>
          </a:p>
          <a:p>
            <a:pPr algn="just"/>
            <a:r>
              <a:rPr lang="ru-RU" sz="1400" dirty="0" smtClean="0">
                <a:latin typeface="Times New Roman" pitchFamily="18" charset="0"/>
                <a:cs typeface="Times New Roman" pitchFamily="18" charset="0"/>
              </a:rPr>
              <a:t>Же-же-же, же-же-же</a:t>
            </a:r>
          </a:p>
          <a:p>
            <a:pPr algn="just"/>
            <a:r>
              <a:rPr lang="ru-RU" sz="1400" dirty="0" smtClean="0">
                <a:latin typeface="Times New Roman" pitchFamily="18" charset="0"/>
                <a:cs typeface="Times New Roman" pitchFamily="18" charset="0"/>
              </a:rPr>
              <a:t>Сидят птички на морже.</a:t>
            </a:r>
          </a:p>
          <a:p>
            <a:pPr algn="just"/>
            <a:r>
              <a:rPr lang="ru-RU" sz="1400" dirty="0" err="1" smtClean="0">
                <a:latin typeface="Times New Roman" pitchFamily="18" charset="0"/>
                <a:cs typeface="Times New Roman" pitchFamily="18" charset="0"/>
              </a:rPr>
              <a:t>Жу-жу-жу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жу-жу-жу</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Ближе подошли к моржу.</a:t>
            </a:r>
          </a:p>
          <a:p>
            <a:pPr algn="just"/>
            <a:r>
              <a:rPr lang="ru-RU" sz="1400" dirty="0" err="1" smtClean="0">
                <a:latin typeface="Times New Roman" pitchFamily="18" charset="0"/>
                <a:cs typeface="Times New Roman" pitchFamily="18" charset="0"/>
              </a:rPr>
              <a:t>Жи-жи-жи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жи-жи-жи</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Повернулись к нам моржи.</a:t>
            </a:r>
          </a:p>
          <a:p>
            <a:pPr algn="just"/>
            <a:r>
              <a:rPr lang="ru-RU" sz="1400" dirty="0" err="1" smtClean="0">
                <a:latin typeface="Times New Roman" pitchFamily="18" charset="0"/>
                <a:cs typeface="Times New Roman" pitchFamily="18" charset="0"/>
              </a:rPr>
              <a:t>Жу-жу-жу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жу-жу-жу</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Рыбку бросили моржу.</a:t>
            </a:r>
          </a:p>
          <a:p>
            <a:pPr algn="just"/>
            <a:r>
              <a:rPr lang="ru-RU" sz="1400" dirty="0" err="1" smtClean="0">
                <a:latin typeface="Times New Roman" pitchFamily="18" charset="0"/>
                <a:cs typeface="Times New Roman" pitchFamily="18" charset="0"/>
              </a:rPr>
              <a:t>Жи-жи-жи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жи-жи-жи</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Очень мирные моржи.</a:t>
            </a:r>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357158"/>
            <a:ext cx="6172200" cy="8143931"/>
          </a:xfrm>
        </p:spPr>
        <p:txBody>
          <a:bodyPr/>
          <a:lstStyle/>
          <a:p>
            <a:pPr algn="just"/>
            <a:r>
              <a:rPr lang="ru-RU" sz="1400" dirty="0" smtClean="0">
                <a:latin typeface="Times New Roman" pitchFamily="18" charset="0"/>
                <a:cs typeface="Times New Roman" pitchFamily="18" charset="0"/>
              </a:rPr>
              <a:t>11. </a:t>
            </a:r>
          </a:p>
          <a:p>
            <a:pPr algn="just"/>
            <a:r>
              <a:rPr lang="ru-RU" sz="1400" dirty="0" err="1" smtClean="0">
                <a:latin typeface="Times New Roman" pitchFamily="18" charset="0"/>
                <a:cs typeface="Times New Roman" pitchFamily="18" charset="0"/>
              </a:rPr>
              <a:t>Жа-жа-жа-,жа-жа-жа</a:t>
            </a:r>
            <a:r>
              <a:rPr lang="ru-RU" sz="1400" dirty="0" smtClean="0">
                <a:latin typeface="Times New Roman" pitchFamily="18" charset="0"/>
                <a:cs typeface="Times New Roman" pitchFamily="18" charset="0"/>
              </a:rPr>
              <a:t> тут ежата у ежа.</a:t>
            </a:r>
          </a:p>
          <a:p>
            <a:pPr algn="just"/>
            <a:r>
              <a:rPr lang="ru-RU" sz="1400" dirty="0" err="1" smtClean="0">
                <a:latin typeface="Times New Roman" pitchFamily="18" charset="0"/>
                <a:cs typeface="Times New Roman" pitchFamily="18" charset="0"/>
              </a:rPr>
              <a:t>Жу-жу-жу,жу-жу-жу</a:t>
            </a:r>
            <a:r>
              <a:rPr lang="ru-RU" sz="1400" dirty="0" smtClean="0">
                <a:latin typeface="Times New Roman" pitchFamily="18" charset="0"/>
                <a:cs typeface="Times New Roman" pitchFamily="18" charset="0"/>
              </a:rPr>
              <a:t> как-то уж пришел к ежу.</a:t>
            </a:r>
          </a:p>
          <a:p>
            <a:pPr algn="just"/>
            <a:r>
              <a:rPr lang="ru-RU" sz="1400" dirty="0" err="1" smtClean="0">
                <a:latin typeface="Times New Roman" pitchFamily="18" charset="0"/>
                <a:cs typeface="Times New Roman" pitchFamily="18" charset="0"/>
              </a:rPr>
              <a:t>Жи-жи-жи-,жи-жи-жи</a:t>
            </a:r>
            <a:r>
              <a:rPr lang="ru-RU" sz="1400" dirty="0" smtClean="0">
                <a:latin typeface="Times New Roman" pitchFamily="18" charset="0"/>
                <a:cs typeface="Times New Roman" pitchFamily="18" charset="0"/>
              </a:rPr>
              <a:t> мне </a:t>
            </a:r>
            <a:r>
              <a:rPr lang="ru-RU" sz="1400" dirty="0" err="1" smtClean="0">
                <a:latin typeface="Times New Roman" pitchFamily="18" charset="0"/>
                <a:cs typeface="Times New Roman" pitchFamily="18" charset="0"/>
              </a:rPr>
              <a:t>ежаток</a:t>
            </a:r>
            <a:r>
              <a:rPr lang="ru-RU" sz="1400" dirty="0" smtClean="0">
                <a:latin typeface="Times New Roman" pitchFamily="18" charset="0"/>
                <a:cs typeface="Times New Roman" pitchFamily="18" charset="0"/>
              </a:rPr>
              <a:t> покажи.</a:t>
            </a:r>
          </a:p>
          <a:p>
            <a:pPr algn="just"/>
            <a:r>
              <a:rPr lang="ru-RU" sz="1400" dirty="0" err="1" smtClean="0">
                <a:latin typeface="Times New Roman" pitchFamily="18" charset="0"/>
                <a:cs typeface="Times New Roman" pitchFamily="18" charset="0"/>
              </a:rPr>
              <a:t>Жу-жу-жу,жу-жу-жу</a:t>
            </a:r>
            <a:r>
              <a:rPr lang="ru-RU" sz="1400" dirty="0" smtClean="0">
                <a:latin typeface="Times New Roman" pitchFamily="18" charset="0"/>
                <a:cs typeface="Times New Roman" pitchFamily="18" charset="0"/>
              </a:rPr>
              <a:t> я с ужами не дружу.</a:t>
            </a:r>
          </a:p>
          <a:p>
            <a:pPr algn="just"/>
            <a:r>
              <a:rPr lang="ru-RU" sz="1400" dirty="0" err="1" smtClean="0">
                <a:latin typeface="Times New Roman" pitchFamily="18" charset="0"/>
                <a:cs typeface="Times New Roman" pitchFamily="18" charset="0"/>
              </a:rPr>
              <a:t>Жа-жа-жа,жа-жа-жа</a:t>
            </a:r>
            <a:r>
              <a:rPr lang="ru-RU" sz="1400" dirty="0" smtClean="0">
                <a:latin typeface="Times New Roman" pitchFamily="18" charset="0"/>
                <a:cs typeface="Times New Roman" pitchFamily="18" charset="0"/>
              </a:rPr>
              <a:t> уж уходит от ежа.</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12. </a:t>
            </a:r>
          </a:p>
          <a:p>
            <a:pPr algn="just"/>
            <a:r>
              <a:rPr lang="ru-RU" sz="1400" dirty="0" smtClean="0">
                <a:latin typeface="Times New Roman" pitchFamily="18" charset="0"/>
                <a:cs typeface="Times New Roman" pitchFamily="18" charset="0"/>
              </a:rPr>
              <a:t>Испугались медвежонка </a:t>
            </a:r>
          </a:p>
          <a:p>
            <a:pPr algn="just"/>
            <a:r>
              <a:rPr lang="ru-RU" sz="1400" dirty="0" smtClean="0">
                <a:latin typeface="Times New Roman" pitchFamily="18" charset="0"/>
                <a:cs typeface="Times New Roman" pitchFamily="18" charset="0"/>
              </a:rPr>
              <a:t>Ёж с ежихой и с ежонком, </a:t>
            </a:r>
          </a:p>
          <a:p>
            <a:pPr algn="just"/>
            <a:r>
              <a:rPr lang="ru-RU" sz="1400" dirty="0" smtClean="0">
                <a:latin typeface="Times New Roman" pitchFamily="18" charset="0"/>
                <a:cs typeface="Times New Roman" pitchFamily="18" charset="0"/>
              </a:rPr>
              <a:t>Чиж с </a:t>
            </a:r>
            <a:r>
              <a:rPr lang="ru-RU" sz="1400" dirty="0" err="1" smtClean="0">
                <a:latin typeface="Times New Roman" pitchFamily="18" charset="0"/>
                <a:cs typeface="Times New Roman" pitchFamily="18" charset="0"/>
              </a:rPr>
              <a:t>чижихой</a:t>
            </a:r>
            <a:r>
              <a:rPr lang="ru-RU" sz="1400" dirty="0" smtClean="0">
                <a:latin typeface="Times New Roman" pitchFamily="18" charset="0"/>
                <a:cs typeface="Times New Roman" pitchFamily="18" charset="0"/>
              </a:rPr>
              <a:t> и с </a:t>
            </a:r>
            <a:r>
              <a:rPr lang="ru-RU" sz="1400" dirty="0" err="1" smtClean="0">
                <a:latin typeface="Times New Roman" pitchFamily="18" charset="0"/>
                <a:cs typeface="Times New Roman" pitchFamily="18" charset="0"/>
              </a:rPr>
              <a:t>чижонком</a:t>
            </a: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Стриж с </a:t>
            </a:r>
            <a:r>
              <a:rPr lang="ru-RU" sz="1400" dirty="0" err="1" smtClean="0">
                <a:latin typeface="Times New Roman" pitchFamily="18" charset="0"/>
                <a:cs typeface="Times New Roman" pitchFamily="18" charset="0"/>
              </a:rPr>
              <a:t>стрижихой</a:t>
            </a:r>
            <a:r>
              <a:rPr lang="ru-RU" sz="1400" dirty="0" smtClean="0">
                <a:latin typeface="Times New Roman" pitchFamily="18" charset="0"/>
                <a:cs typeface="Times New Roman" pitchFamily="18" charset="0"/>
              </a:rPr>
              <a:t> и с </a:t>
            </a:r>
            <a:r>
              <a:rPr lang="ru-RU" sz="1400" dirty="0" err="1" smtClean="0">
                <a:latin typeface="Times New Roman" pitchFamily="18" charset="0"/>
                <a:cs typeface="Times New Roman" pitchFamily="18" charset="0"/>
              </a:rPr>
              <a:t>трижонком</a:t>
            </a:r>
            <a:r>
              <a:rPr lang="ru-RU" sz="1400" dirty="0" smtClean="0">
                <a:latin typeface="Times New Roman" pitchFamily="18" charset="0"/>
                <a:cs typeface="Times New Roman" pitchFamily="18" charset="0"/>
              </a:rPr>
              <a:t>.</a:t>
            </a:r>
          </a:p>
          <a:p>
            <a:pPr algn="just"/>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Звук З</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1. Лиза купила Зине корзину в магазине.</a:t>
            </a:r>
          </a:p>
          <a:p>
            <a:pPr algn="just"/>
            <a:r>
              <a:rPr lang="ru-RU" sz="1400" dirty="0" smtClean="0">
                <a:latin typeface="Times New Roman" pitchFamily="18" charset="0"/>
                <a:cs typeface="Times New Roman" pitchFamily="18" charset="0"/>
              </a:rPr>
              <a:t>2. У маленькой Зины зайка спит в корзине.</a:t>
            </a:r>
          </a:p>
          <a:p>
            <a:pPr algn="just"/>
            <a:r>
              <a:rPr lang="ru-RU" sz="1400" dirty="0" smtClean="0">
                <a:latin typeface="Times New Roman" pitchFamily="18" charset="0"/>
                <a:cs typeface="Times New Roman" pitchFamily="18" charset="0"/>
              </a:rPr>
              <a:t>3. У Зины много забот, заболел у зайки живот.</a:t>
            </a:r>
          </a:p>
          <a:p>
            <a:pPr algn="just"/>
            <a:r>
              <a:rPr lang="ru-RU" sz="1400" dirty="0" smtClean="0">
                <a:latin typeface="Times New Roman" pitchFamily="18" charset="0"/>
                <a:cs typeface="Times New Roman" pitchFamily="18" charset="0"/>
              </a:rPr>
              <a:t>4. Зимним утром от мороза на заре звенят березы.</a:t>
            </a:r>
          </a:p>
          <a:p>
            <a:pPr algn="just"/>
            <a:r>
              <a:rPr lang="ru-RU" sz="1400" dirty="0" smtClean="0">
                <a:latin typeface="Times New Roman" pitchFamily="18" charset="0"/>
                <a:cs typeface="Times New Roman" pitchFamily="18" charset="0"/>
              </a:rPr>
              <a:t>5. Звенит звонок, звонок зовет, и Зоя в класс к себе идет.</a:t>
            </a:r>
          </a:p>
          <a:p>
            <a:pPr algn="just"/>
            <a:r>
              <a:rPr lang="ru-RU" sz="1400" dirty="0" smtClean="0">
                <a:latin typeface="Times New Roman" pitchFamily="18" charset="0"/>
                <a:cs typeface="Times New Roman" pitchFamily="18" charset="0"/>
              </a:rPr>
              <a:t>6. Зоиного зайку зовут Зазнайка.</a:t>
            </a:r>
          </a:p>
          <a:p>
            <a:pPr algn="just"/>
            <a:r>
              <a:rPr lang="ru-RU" sz="1400" dirty="0" smtClean="0">
                <a:latin typeface="Times New Roman" pitchFamily="18" charset="0"/>
                <a:cs typeface="Times New Roman" pitchFamily="18" charset="0"/>
              </a:rPr>
              <a:t>7. Зеленая береза стоит в лесу, </a:t>
            </a:r>
            <a:r>
              <a:rPr lang="ru-RU" sz="1400" dirty="0" err="1" smtClean="0">
                <a:latin typeface="Times New Roman" pitchFamily="18" charset="0"/>
                <a:cs typeface="Times New Roman" pitchFamily="18" charset="0"/>
              </a:rPr>
              <a:t>оя</a:t>
            </a:r>
            <a:r>
              <a:rPr lang="ru-RU" sz="1400" dirty="0" smtClean="0">
                <a:latin typeface="Times New Roman" pitchFamily="18" charset="0"/>
                <a:cs typeface="Times New Roman" pitchFamily="18" charset="0"/>
              </a:rPr>
              <a:t> под березой поймала стрекозу.</a:t>
            </a:r>
          </a:p>
          <a:p>
            <a:pPr algn="just"/>
            <a:r>
              <a:rPr lang="ru-RU" sz="1400" dirty="0" smtClean="0">
                <a:latin typeface="Times New Roman" pitchFamily="18" charset="0"/>
                <a:cs typeface="Times New Roman" pitchFamily="18" charset="0"/>
              </a:rPr>
              <a:t>8. Соня Зине принесла бузину в корзине.</a:t>
            </a:r>
          </a:p>
          <a:p>
            <a:pPr algn="just"/>
            <a:r>
              <a:rPr lang="ru-RU" sz="1400" dirty="0" smtClean="0">
                <a:latin typeface="Times New Roman" pitchFamily="18" charset="0"/>
                <a:cs typeface="Times New Roman" pitchFamily="18" charset="0"/>
              </a:rPr>
              <a:t>9. Зря Захар козла дразнил – козел задиру не забыл</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10. </a:t>
            </a:r>
          </a:p>
          <a:p>
            <a:pPr algn="just"/>
            <a:r>
              <a:rPr lang="ru-RU" sz="1400" dirty="0" smtClean="0">
                <a:latin typeface="Times New Roman" pitchFamily="18" charset="0"/>
                <a:cs typeface="Times New Roman" pitchFamily="18" charset="0"/>
              </a:rPr>
              <a:t>Встретиться Змей и Змея захотели.</a:t>
            </a:r>
          </a:p>
          <a:p>
            <a:pPr algn="just"/>
            <a:r>
              <a:rPr lang="ru-RU" sz="1400" dirty="0" smtClean="0">
                <a:latin typeface="Times New Roman" pitchFamily="18" charset="0"/>
                <a:cs typeface="Times New Roman" pitchFamily="18" charset="0"/>
              </a:rPr>
              <a:t>Встретиться Змей и Змея не сумели.</a:t>
            </a:r>
          </a:p>
          <a:p>
            <a:pPr algn="just"/>
            <a:r>
              <a:rPr lang="ru-RU" sz="1400" dirty="0" smtClean="0">
                <a:latin typeface="Times New Roman" pitchFamily="18" charset="0"/>
                <a:cs typeface="Times New Roman" pitchFamily="18" charset="0"/>
              </a:rPr>
              <a:t>Змей в облаках, а Змея на земле.</a:t>
            </a:r>
          </a:p>
          <a:p>
            <a:pPr algn="just"/>
            <a:r>
              <a:rPr lang="ru-RU" sz="1400" dirty="0" smtClean="0">
                <a:latin typeface="Times New Roman" pitchFamily="18" charset="0"/>
                <a:cs typeface="Times New Roman" pitchFamily="18" charset="0"/>
              </a:rPr>
              <a:t>Надо бы Змею спуститься к Змее.</a:t>
            </a:r>
          </a:p>
          <a:p>
            <a:endParaRPr lang="ru-RU" sz="1400" dirty="0"/>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500034"/>
            <a:ext cx="6172200" cy="7668185"/>
          </a:xfrm>
        </p:spPr>
        <p:txBody>
          <a:bodyPr/>
          <a:lstStyle/>
          <a:p>
            <a:pPr algn="just"/>
            <a:r>
              <a:rPr lang="ru-RU" sz="1400" dirty="0" smtClean="0">
                <a:latin typeface="Times New Roman" pitchFamily="18" charset="0"/>
                <a:cs typeface="Times New Roman" pitchFamily="18" charset="0"/>
              </a:rPr>
              <a:t>11.</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Знать бы, зачем залилась спозаранку в зарослях зелени </a:t>
            </a:r>
            <a:r>
              <a:rPr lang="ru-RU" sz="1400" dirty="0" err="1" smtClean="0">
                <a:latin typeface="Times New Roman" pitchFamily="18" charset="0"/>
                <a:cs typeface="Times New Roman" pitchFamily="18" charset="0"/>
              </a:rPr>
              <a:t>крошка-зарянка</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Знать бы, зачем, заглядевшись в зенит, звонко и весело зяблик звенит?</a:t>
            </a:r>
          </a:p>
          <a:p>
            <a:pPr algn="just"/>
            <a:r>
              <a:rPr lang="ru-RU" sz="1400" dirty="0" smtClean="0">
                <a:latin typeface="Times New Roman" pitchFamily="18" charset="0"/>
                <a:cs typeface="Times New Roman" pitchFamily="18" charset="0"/>
              </a:rPr>
              <a:t>Знать бы, зачем зашуршала змея? Знать бы, зачем зеленеет земля?</a:t>
            </a:r>
          </a:p>
          <a:p>
            <a:pPr algn="just"/>
            <a:r>
              <a:rPr lang="ru-RU" sz="1400" dirty="0" smtClean="0">
                <a:latin typeface="Times New Roman" pitchFamily="18" charset="0"/>
                <a:cs typeface="Times New Roman" pitchFamily="18" charset="0"/>
              </a:rPr>
              <a:t>Знать бы...</a:t>
            </a:r>
          </a:p>
          <a:p>
            <a:pPr algn="just"/>
            <a:r>
              <a:rPr lang="ru-RU" sz="1400" dirty="0" smtClean="0">
                <a:latin typeface="Times New Roman" pitchFamily="18" charset="0"/>
                <a:cs typeface="Times New Roman" pitchFamily="18" charset="0"/>
              </a:rPr>
              <a:t>12. </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В звезде найдёшь ты букву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И в золоте, и в розе,</a:t>
            </a:r>
          </a:p>
          <a:p>
            <a:pPr algn="just"/>
            <a:r>
              <a:rPr lang="ru-RU" sz="1400" dirty="0" smtClean="0">
                <a:latin typeface="Times New Roman" pitchFamily="18" charset="0"/>
                <a:cs typeface="Times New Roman" pitchFamily="18" charset="0"/>
              </a:rPr>
              <a:t>В земле, в алмазе, в бирюзе,</a:t>
            </a:r>
          </a:p>
          <a:p>
            <a:pPr algn="just"/>
            <a:r>
              <a:rPr lang="ru-RU" sz="1400" dirty="0" smtClean="0">
                <a:latin typeface="Times New Roman" pitchFamily="18" charset="0"/>
                <a:cs typeface="Times New Roman" pitchFamily="18" charset="0"/>
              </a:rPr>
              <a:t>В заре, в зиме, в морозе.</a:t>
            </a:r>
          </a:p>
          <a:p>
            <a:pPr algn="just"/>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Звук К</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1. Кошка Крошка на окошке кашку кушала по крошке. </a:t>
            </a:r>
          </a:p>
          <a:p>
            <a:pPr algn="just"/>
            <a:r>
              <a:rPr lang="ru-RU" sz="1400" dirty="0" smtClean="0">
                <a:latin typeface="Times New Roman" pitchFamily="18" charset="0"/>
                <a:cs typeface="Times New Roman" pitchFamily="18" charset="0"/>
              </a:rPr>
              <a:t>2. Карл у Клары украл кораллы, а Клара у Карла украла кларнет.</a:t>
            </a:r>
          </a:p>
          <a:p>
            <a:pPr algn="just"/>
            <a:r>
              <a:rPr lang="ru-RU" sz="1400" dirty="0" smtClean="0">
                <a:latin typeface="Times New Roman" pitchFamily="18" charset="0"/>
                <a:cs typeface="Times New Roman" pitchFamily="18" charset="0"/>
              </a:rPr>
              <a:t>3. Клала Клава лук на </a:t>
            </a:r>
            <a:r>
              <a:rPr lang="ru-RU" sz="1400" dirty="0" err="1" smtClean="0">
                <a:latin typeface="Times New Roman" pitchFamily="18" charset="0"/>
                <a:cs typeface="Times New Roman" pitchFamily="18" charset="0"/>
              </a:rPr>
              <a:t>полку,Кликнула</a:t>
            </a:r>
            <a:r>
              <a:rPr lang="ru-RU" sz="1400" dirty="0" smtClean="0">
                <a:latin typeface="Times New Roman" pitchFamily="18" charset="0"/>
                <a:cs typeface="Times New Roman" pitchFamily="18" charset="0"/>
              </a:rPr>
              <a:t> к себе </a:t>
            </a:r>
            <a:r>
              <a:rPr lang="ru-RU" sz="1400" dirty="0" err="1" smtClean="0">
                <a:latin typeface="Times New Roman" pitchFamily="18" charset="0"/>
                <a:cs typeface="Times New Roman" pitchFamily="18" charset="0"/>
              </a:rPr>
              <a:t>Николку</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4. Кукушка кукушонку купила капюшон. Надел кукушонок </a:t>
            </a:r>
            <a:r>
              <a:rPr lang="ru-RU" sz="1400" dirty="0" err="1" smtClean="0">
                <a:latin typeface="Times New Roman" pitchFamily="18" charset="0"/>
                <a:cs typeface="Times New Roman" pitchFamily="18" charset="0"/>
              </a:rPr>
              <a:t>капюшон.Как</a:t>
            </a:r>
            <a:r>
              <a:rPr lang="ru-RU" sz="1400" dirty="0" smtClean="0">
                <a:latin typeface="Times New Roman" pitchFamily="18" charset="0"/>
                <a:cs typeface="Times New Roman" pitchFamily="18" charset="0"/>
              </a:rPr>
              <a:t> в капюшоне он смешон!</a:t>
            </a:r>
          </a:p>
          <a:p>
            <a:pPr algn="just"/>
            <a:r>
              <a:rPr lang="ru-RU" sz="1400" dirty="0" smtClean="0">
                <a:latin typeface="Times New Roman" pitchFamily="18" charset="0"/>
                <a:cs typeface="Times New Roman" pitchFamily="18" charset="0"/>
              </a:rPr>
              <a:t>5. Клубок упал на пол, кот катал клубок.</a:t>
            </a:r>
          </a:p>
          <a:p>
            <a:pPr algn="just"/>
            <a:r>
              <a:rPr lang="ru-RU" sz="1400" dirty="0" smtClean="0">
                <a:latin typeface="Times New Roman" pitchFamily="18" charset="0"/>
                <a:cs typeface="Times New Roman" pitchFamily="18" charset="0"/>
              </a:rPr>
              <a:t>6. У Кондрата куртка коротковата.</a:t>
            </a:r>
          </a:p>
          <a:p>
            <a:r>
              <a:rPr lang="ru-RU" sz="1400" dirty="0" smtClean="0">
                <a:latin typeface="Times New Roman" pitchFamily="18" charset="0"/>
                <a:cs typeface="Times New Roman" pitchFamily="18" charset="0"/>
              </a:rPr>
              <a:t>7.Сшит колпак, вязан колпак, да не </a:t>
            </a:r>
            <a:r>
              <a:rPr lang="ru-RU" sz="1400" dirty="0" err="1" smtClean="0">
                <a:latin typeface="Times New Roman" pitchFamily="18" charset="0"/>
                <a:cs typeface="Times New Roman" pitchFamily="18" charset="0"/>
              </a:rPr>
              <a:t>по-колпаковски</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Вылит колокол, кован колокол, да не </a:t>
            </a:r>
            <a:r>
              <a:rPr lang="ru-RU" sz="1400" dirty="0" err="1" smtClean="0">
                <a:latin typeface="Times New Roman" pitchFamily="18" charset="0"/>
                <a:cs typeface="Times New Roman" pitchFamily="18" charset="0"/>
              </a:rPr>
              <a:t>по-колоколовски</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Надо колпак </a:t>
            </a:r>
            <a:r>
              <a:rPr lang="ru-RU" sz="1400" dirty="0" err="1" smtClean="0">
                <a:latin typeface="Times New Roman" pitchFamily="18" charset="0"/>
                <a:cs typeface="Times New Roman" pitchFamily="18" charset="0"/>
              </a:rPr>
              <a:t>переколпаковать</a:t>
            </a:r>
            <a:r>
              <a:rPr lang="ru-RU" sz="1400" dirty="0" smtClean="0">
                <a:latin typeface="Times New Roman" pitchFamily="18" charset="0"/>
                <a:cs typeface="Times New Roman" pitchFamily="18" charset="0"/>
              </a:rPr>
              <a:t>, да </a:t>
            </a:r>
            <a:r>
              <a:rPr lang="ru-RU" sz="1400" dirty="0" err="1" smtClean="0">
                <a:latin typeface="Times New Roman" pitchFamily="18" charset="0"/>
                <a:cs typeface="Times New Roman" pitchFamily="18" charset="0"/>
              </a:rPr>
              <a:t>перевыколпаковать</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Надо колокол </a:t>
            </a:r>
            <a:r>
              <a:rPr lang="ru-RU" sz="1400" dirty="0" err="1" smtClean="0">
                <a:latin typeface="Times New Roman" pitchFamily="18" charset="0"/>
                <a:cs typeface="Times New Roman" pitchFamily="18" charset="0"/>
              </a:rPr>
              <a:t>переколоколовать</a:t>
            </a:r>
            <a:r>
              <a:rPr lang="ru-RU" sz="1400" dirty="0" smtClean="0">
                <a:latin typeface="Times New Roman" pitchFamily="18" charset="0"/>
                <a:cs typeface="Times New Roman" pitchFamily="18" charset="0"/>
              </a:rPr>
              <a:t>, да </a:t>
            </a:r>
            <a:r>
              <a:rPr lang="ru-RU" sz="1400" dirty="0" err="1" smtClean="0">
                <a:latin typeface="Times New Roman" pitchFamily="18" charset="0"/>
                <a:cs typeface="Times New Roman" pitchFamily="18" charset="0"/>
              </a:rPr>
              <a:t>перевыколоколовать</a:t>
            </a:r>
            <a:r>
              <a:rPr lang="ru-RU" sz="1400" dirty="0" smtClean="0">
                <a:latin typeface="Times New Roman" pitchFamily="18" charset="0"/>
                <a:cs typeface="Times New Roman" pitchFamily="18" charset="0"/>
              </a:rPr>
              <a:t>.</a:t>
            </a:r>
          </a:p>
          <a:p>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785786"/>
            <a:ext cx="6172200" cy="8001055"/>
          </a:xfrm>
        </p:spPr>
        <p:txBody>
          <a:bodyPr/>
          <a:lstStyle/>
          <a:p>
            <a:r>
              <a:rPr lang="ru-RU" sz="1400" dirty="0" smtClean="0"/>
              <a:t>8. </a:t>
            </a:r>
          </a:p>
          <a:p>
            <a:r>
              <a:rPr lang="ru-RU" sz="1400" dirty="0" err="1" smtClean="0">
                <a:latin typeface="Times New Roman" pitchFamily="18" charset="0"/>
                <a:cs typeface="Times New Roman" pitchFamily="18" charset="0"/>
              </a:rPr>
              <a:t>Ка-ка-ка,ка-ка-ка</a:t>
            </a:r>
            <a:r>
              <a:rPr lang="ru-RU" sz="1400" dirty="0" smtClean="0">
                <a:latin typeface="Times New Roman" pitchFamily="18" charset="0"/>
                <a:cs typeface="Times New Roman" pitchFamily="18" charset="0"/>
              </a:rPr>
              <a:t> вот течет река Ока,</a:t>
            </a:r>
          </a:p>
          <a:p>
            <a:r>
              <a:rPr lang="ru-RU" sz="1400" dirty="0" err="1" smtClean="0">
                <a:latin typeface="Times New Roman" pitchFamily="18" charset="0"/>
                <a:cs typeface="Times New Roman" pitchFamily="18" charset="0"/>
              </a:rPr>
              <a:t>Ко-ко-ко,ко-ко-ко</a:t>
            </a:r>
            <a:r>
              <a:rPr lang="ru-RU" sz="1400" dirty="0" smtClean="0">
                <a:latin typeface="Times New Roman" pitchFamily="18" charset="0"/>
                <a:cs typeface="Times New Roman" pitchFamily="18" charset="0"/>
              </a:rPr>
              <a:t> там рыбак недалеко.</a:t>
            </a:r>
          </a:p>
          <a:p>
            <a:r>
              <a:rPr lang="ru-RU" sz="1400" dirty="0" err="1" smtClean="0">
                <a:latin typeface="Times New Roman" pitchFamily="18" charset="0"/>
                <a:cs typeface="Times New Roman" pitchFamily="18" charset="0"/>
              </a:rPr>
              <a:t>Ке-ке-ке,ке-ке-ке</a:t>
            </a:r>
            <a:r>
              <a:rPr lang="ru-RU" sz="1400" dirty="0" smtClean="0">
                <a:latin typeface="Times New Roman" pitchFamily="18" charset="0"/>
                <a:cs typeface="Times New Roman" pitchFamily="18" charset="0"/>
              </a:rPr>
              <a:t> ловит рыбу на Оке.</a:t>
            </a:r>
          </a:p>
          <a:p>
            <a:r>
              <a:rPr lang="ru-RU" sz="1400" dirty="0" err="1" smtClean="0">
                <a:latin typeface="Times New Roman" pitchFamily="18" charset="0"/>
                <a:cs typeface="Times New Roman" pitchFamily="18" charset="0"/>
              </a:rPr>
              <a:t>Ку-ку-ку,ку-ку-ку</a:t>
            </a:r>
            <a:r>
              <a:rPr lang="ru-RU" sz="1400" dirty="0" smtClean="0">
                <a:latin typeface="Times New Roman" pitchFamily="18" charset="0"/>
                <a:cs typeface="Times New Roman" pitchFamily="18" charset="0"/>
              </a:rPr>
              <a:t> нет удачи рыбаку.</a:t>
            </a:r>
          </a:p>
          <a:p>
            <a:r>
              <a:rPr lang="ru-RU" sz="1400" dirty="0" err="1" smtClean="0">
                <a:latin typeface="Times New Roman" pitchFamily="18" charset="0"/>
                <a:cs typeface="Times New Roman" pitchFamily="18" charset="0"/>
              </a:rPr>
              <a:t>Ки-ки-ки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ки-ки-ки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помогите,рыбаки</a:t>
            </a:r>
            <a:r>
              <a:rPr lang="ru-RU" sz="1400" dirty="0" smtClean="0">
                <a:latin typeface="Times New Roman" pitchFamily="18" charset="0"/>
                <a:cs typeface="Times New Roman" pitchFamily="18" charset="0"/>
              </a:rPr>
              <a:t>!</a:t>
            </a:r>
          </a:p>
          <a:p>
            <a:r>
              <a:rPr lang="ru-RU" sz="1400" dirty="0" err="1" smtClean="0">
                <a:latin typeface="Times New Roman" pitchFamily="18" charset="0"/>
                <a:cs typeface="Times New Roman" pitchFamily="18" charset="0"/>
              </a:rPr>
              <a:t>Ку-ку-ку,ку-ку-ку</a:t>
            </a:r>
            <a:r>
              <a:rPr lang="ru-RU" sz="1400" dirty="0" smtClean="0">
                <a:latin typeface="Times New Roman" pitchFamily="18" charset="0"/>
                <a:cs typeface="Times New Roman" pitchFamily="18" charset="0"/>
              </a:rPr>
              <a:t> вот подмога рыбаку.</a:t>
            </a:r>
          </a:p>
          <a:p>
            <a:r>
              <a:rPr lang="ru-RU" sz="1400" dirty="0" err="1" smtClean="0">
                <a:latin typeface="Times New Roman" pitchFamily="18" charset="0"/>
                <a:cs typeface="Times New Roman" pitchFamily="18" charset="0"/>
              </a:rPr>
              <a:t>Ко-ко-ко-,ко-ко-ко</a:t>
            </a:r>
            <a:r>
              <a:rPr lang="ru-RU" sz="1400" dirty="0" smtClean="0">
                <a:latin typeface="Times New Roman" pitchFamily="18" charset="0"/>
                <a:cs typeface="Times New Roman" pitchFamily="18" charset="0"/>
              </a:rPr>
              <a:t> рыба ловится легко.</a:t>
            </a:r>
          </a:p>
          <a:p>
            <a:r>
              <a:rPr lang="ru-RU" sz="1400" dirty="0" err="1" smtClean="0">
                <a:latin typeface="Times New Roman" pitchFamily="18" charset="0"/>
                <a:cs typeface="Times New Roman" pitchFamily="18" charset="0"/>
              </a:rPr>
              <a:t>Ка-ка-ка,ка-ка-ка</a:t>
            </a:r>
            <a:r>
              <a:rPr lang="ru-RU" sz="1400" dirty="0" smtClean="0">
                <a:latin typeface="Times New Roman" pitchFamily="18" charset="0"/>
                <a:cs typeface="Times New Roman" pitchFamily="18" charset="0"/>
              </a:rPr>
              <a:t> есть улов у рыбака.</a:t>
            </a:r>
          </a:p>
          <a:p>
            <a:r>
              <a:rPr lang="ru-RU" sz="1400" b="1" dirty="0" smtClean="0">
                <a:latin typeface="Times New Roman" pitchFamily="18" charset="0"/>
                <a:cs typeface="Times New Roman" pitchFamily="18" charset="0"/>
              </a:rPr>
              <a:t>Звук Л</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 На мели мы налима ловили.</a:t>
            </a:r>
          </a:p>
          <a:p>
            <a:r>
              <a:rPr lang="ru-RU" sz="1400" dirty="0" smtClean="0">
                <a:latin typeface="Times New Roman" pitchFamily="18" charset="0"/>
                <a:cs typeface="Times New Roman" pitchFamily="18" charset="0"/>
              </a:rPr>
              <a:t>2. Палку толкал лапой </a:t>
            </a:r>
            <a:r>
              <a:rPr lang="ru-RU" sz="1400" dirty="0" err="1" smtClean="0">
                <a:latin typeface="Times New Roman" pitchFamily="18" charset="0"/>
                <a:cs typeface="Times New Roman" pitchFamily="18" charset="0"/>
              </a:rPr>
              <a:t>Полкан</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3. Коля колья колет, Поля поле полет.</a:t>
            </a:r>
          </a:p>
          <a:p>
            <a:r>
              <a:rPr lang="ru-RU" sz="1400" dirty="0" smtClean="0">
                <a:latin typeface="Times New Roman" pitchFamily="18" charset="0"/>
                <a:cs typeface="Times New Roman" pitchFamily="18" charset="0"/>
              </a:rPr>
              <a:t>4. Лена искала булавку, а булавка упала под лавку. </a:t>
            </a:r>
          </a:p>
          <a:p>
            <a:r>
              <a:rPr lang="ru-RU" sz="1400" dirty="0" smtClean="0">
                <a:latin typeface="Times New Roman" pitchFamily="18" charset="0"/>
                <a:cs typeface="Times New Roman" pitchFamily="18" charset="0"/>
              </a:rPr>
              <a:t>5. Дядя Коля дочке Поле подарил щеночка колли. Но щенок породы колли убежал от Поли в поле.</a:t>
            </a:r>
          </a:p>
          <a:p>
            <a:r>
              <a:rPr lang="ru-RU" sz="1400" dirty="0" smtClean="0">
                <a:latin typeface="Times New Roman" pitchFamily="18" charset="0"/>
                <a:cs typeface="Times New Roman" pitchFamily="18" charset="0"/>
              </a:rPr>
              <a:t>6. Корили Кирилла: «Не дразни гориллу!» Корили гориллу: "Не дразни Кирилла!»</a:t>
            </a:r>
          </a:p>
          <a:p>
            <a:r>
              <a:rPr lang="ru-RU" sz="1400" dirty="0" smtClean="0">
                <a:latin typeface="Times New Roman" pitchFamily="18" charset="0"/>
                <a:cs typeface="Times New Roman" pitchFamily="18" charset="0"/>
              </a:rPr>
              <a:t>7. Лара для Леры брала эклеры. С кремом эклеры у Лары и Леры.</a:t>
            </a:r>
          </a:p>
          <a:p>
            <a:r>
              <a:rPr lang="ru-RU" sz="1400" dirty="0" smtClean="0">
                <a:latin typeface="Times New Roman" pitchFamily="18" charset="0"/>
                <a:cs typeface="Times New Roman" pitchFamily="18" charset="0"/>
              </a:rPr>
              <a:t>8. Есть у Ляли кукла Леля. Леля сделана из льна – Ляле нравится она.</a:t>
            </a:r>
          </a:p>
          <a:p>
            <a:r>
              <a:rPr lang="ru-RU" sz="1400" dirty="0" smtClean="0">
                <a:latin typeface="Times New Roman" pitchFamily="18" charset="0"/>
                <a:cs typeface="Times New Roman" pitchFamily="18" charset="0"/>
              </a:rPr>
              <a:t>9.</a:t>
            </a:r>
          </a:p>
          <a:p>
            <a:r>
              <a:rPr lang="ru-RU" sz="1400" dirty="0" smtClean="0">
                <a:latin typeface="Times New Roman" pitchFamily="18" charset="0"/>
                <a:cs typeface="Times New Roman" pitchFamily="18" charset="0"/>
              </a:rPr>
              <a:t>Не жалела мама мыла,</a:t>
            </a:r>
          </a:p>
          <a:p>
            <a:r>
              <a:rPr lang="ru-RU" sz="1400" dirty="0" smtClean="0">
                <a:latin typeface="Times New Roman" pitchFamily="18" charset="0"/>
                <a:cs typeface="Times New Roman" pitchFamily="18" charset="0"/>
              </a:rPr>
              <a:t>Мама Милу мылом мыла.</a:t>
            </a:r>
          </a:p>
          <a:p>
            <a:r>
              <a:rPr lang="ru-RU" sz="1400" dirty="0" smtClean="0">
                <a:latin typeface="Times New Roman" pitchFamily="18" charset="0"/>
                <a:cs typeface="Times New Roman" pitchFamily="18" charset="0"/>
              </a:rPr>
              <a:t>Мила мыло не любила,</a:t>
            </a:r>
          </a:p>
          <a:p>
            <a:r>
              <a:rPr lang="ru-RU" sz="1400" dirty="0" smtClean="0">
                <a:latin typeface="Times New Roman" pitchFamily="18" charset="0"/>
                <a:cs typeface="Times New Roman" pitchFamily="18" charset="0"/>
              </a:rPr>
              <a:t>Но не ныла Мила.</a:t>
            </a:r>
          </a:p>
          <a:p>
            <a:r>
              <a:rPr lang="ru-RU" sz="1400" dirty="0" smtClean="0">
                <a:latin typeface="Times New Roman" pitchFamily="18" charset="0"/>
                <a:cs typeface="Times New Roman" pitchFamily="18" charset="0"/>
              </a:rPr>
              <a:t>Мила - молодчина!</a:t>
            </a:r>
          </a:p>
          <a:p>
            <a:r>
              <a:rPr lang="ru-RU" sz="1400" dirty="0" smtClean="0">
                <a:latin typeface="Times New Roman" pitchFamily="18" charset="0"/>
                <a:cs typeface="Times New Roman" pitchFamily="18" charset="0"/>
              </a:rPr>
              <a:t>10. </a:t>
            </a:r>
          </a:p>
          <a:p>
            <a:r>
              <a:rPr lang="ru-RU" sz="1400" dirty="0" smtClean="0">
                <a:latin typeface="Times New Roman" pitchFamily="18" charset="0"/>
                <a:cs typeface="Times New Roman" pitchFamily="18" charset="0"/>
              </a:rPr>
              <a:t>На лугу под лопухом у лягушки летний дом,</a:t>
            </a:r>
          </a:p>
          <a:p>
            <a:r>
              <a:rPr lang="ru-RU" sz="1400" dirty="0" smtClean="0">
                <a:latin typeface="Times New Roman" pitchFamily="18" charset="0"/>
                <a:cs typeface="Times New Roman" pitchFamily="18" charset="0"/>
              </a:rPr>
              <a:t>А в болоте лягушачьем у неё большая дача.</a:t>
            </a:r>
          </a:p>
        </p:txBody>
      </p:sp>
      <p:sp>
        <p:nvSpPr>
          <p:cNvPr id="4" name="Дата 3"/>
          <p:cNvSpPr>
            <a:spLocks noGrp="1"/>
          </p:cNvSpPr>
          <p:nvPr>
            <p:ph type="dt" sz="half" idx="10"/>
          </p:nvPr>
        </p:nvSpPr>
        <p:spPr/>
        <p:txBody>
          <a:bodyPr/>
          <a:lstStyle/>
          <a:p>
            <a:pPr>
              <a:defRPr/>
            </a:pPr>
            <a:endParaRPr lang="ru-RU" dirty="0" smtClean="0"/>
          </a:p>
          <a:p>
            <a:pPr>
              <a:defRPr/>
            </a:pPr>
            <a:endParaRPr lang="ru-RU" dirty="0"/>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928662"/>
            <a:ext cx="6172200" cy="7429551"/>
          </a:xfrm>
        </p:spPr>
        <p:txBody>
          <a:bodyPr/>
          <a:lstStyle/>
          <a:p>
            <a:pPr algn="just"/>
            <a:r>
              <a:rPr lang="ru-RU" sz="1400" b="1" dirty="0" smtClean="0">
                <a:latin typeface="Times New Roman" pitchFamily="18" charset="0"/>
                <a:cs typeface="Times New Roman" pitchFamily="18" charset="0"/>
              </a:rPr>
              <a:t>Срок проведения:</a:t>
            </a:r>
            <a:r>
              <a:rPr lang="ru-RU" sz="1400" dirty="0" smtClean="0">
                <a:latin typeface="Times New Roman" pitchFamily="18" charset="0"/>
                <a:cs typeface="Times New Roman" pitchFamily="18" charset="0"/>
              </a:rPr>
              <a:t> Длительный (с января по апрель)</a:t>
            </a:r>
          </a:p>
          <a:p>
            <a:pPr algn="just"/>
            <a:r>
              <a:rPr lang="ru-RU" sz="1400" b="1" dirty="0" smtClean="0">
                <a:latin typeface="Times New Roman" pitchFamily="18" charset="0"/>
                <a:cs typeface="Times New Roman" pitchFamily="18" charset="0"/>
              </a:rPr>
              <a:t>Участники:</a:t>
            </a:r>
            <a:r>
              <a:rPr lang="ru-RU" sz="1400" dirty="0" smtClean="0">
                <a:latin typeface="Times New Roman" pitchFamily="18" charset="0"/>
                <a:cs typeface="Times New Roman" pitchFamily="18" charset="0"/>
              </a:rPr>
              <a:t> Дети логопедической группы №1 МБДОУ№81, учитель-логопед. </a:t>
            </a:r>
          </a:p>
          <a:p>
            <a:pPr algn="just"/>
            <a:r>
              <a:rPr lang="ru-RU" sz="1400" b="1" dirty="0" smtClean="0">
                <a:latin typeface="Times New Roman" pitchFamily="18" charset="0"/>
                <a:cs typeface="Times New Roman" pitchFamily="18" charset="0"/>
              </a:rPr>
              <a:t>Проблема:</a:t>
            </a:r>
            <a:r>
              <a:rPr lang="ru-RU" sz="1400" dirty="0" smtClean="0">
                <a:latin typeface="Times New Roman" pitchFamily="18" charset="0"/>
                <a:cs typeface="Times New Roman" pitchFamily="18" charset="0"/>
              </a:rPr>
              <a:t> Автоматизация полученных звуков на базе скороговорок; успешное закрепление звуков при использовании  </a:t>
            </a:r>
            <a:r>
              <a:rPr lang="ru-RU" sz="1400" dirty="0" err="1" smtClean="0">
                <a:latin typeface="Times New Roman" pitchFamily="18" charset="0"/>
                <a:cs typeface="Times New Roman" pitchFamily="18" charset="0"/>
              </a:rPr>
              <a:t>мнемотаблиц</a:t>
            </a:r>
            <a:r>
              <a:rPr lang="ru-RU" sz="1400" dirty="0" smtClean="0">
                <a:latin typeface="Times New Roman" pitchFamily="18" charset="0"/>
                <a:cs typeface="Times New Roman" pitchFamily="18" charset="0"/>
              </a:rPr>
              <a:t>, как метода облегчения запоминания нужной информации, становление </a:t>
            </a:r>
            <a:r>
              <a:rPr lang="ru-RU" sz="1400" dirty="0" err="1" smtClean="0">
                <a:latin typeface="Times New Roman" pitchFamily="18" charset="0"/>
                <a:cs typeface="Times New Roman" pitchFamily="18" charset="0"/>
              </a:rPr>
              <a:t>темпо-ритмической</a:t>
            </a:r>
            <a:r>
              <a:rPr lang="ru-RU" sz="1400" dirty="0" smtClean="0">
                <a:latin typeface="Times New Roman" pitchFamily="18" charset="0"/>
                <a:cs typeface="Times New Roman" pitchFamily="18" charset="0"/>
              </a:rPr>
              <a:t> организации речи.</a:t>
            </a:r>
          </a:p>
          <a:p>
            <a:pPr algn="just"/>
            <a:r>
              <a:rPr lang="ru-RU" sz="1400" b="1" dirty="0" smtClean="0">
                <a:latin typeface="Times New Roman" pitchFamily="18" charset="0"/>
                <a:cs typeface="Times New Roman" pitchFamily="18" charset="0"/>
              </a:rPr>
              <a:t>Актуальность: </a:t>
            </a:r>
            <a:r>
              <a:rPr lang="ru-RU" sz="1400" dirty="0" smtClean="0">
                <a:latin typeface="Times New Roman" pitchFamily="18" charset="0"/>
                <a:cs typeface="Times New Roman" pitchFamily="18" charset="0"/>
              </a:rPr>
              <a:t>Проблема  нарушений произношения на сегодняшний день очень актуальна. Разрешение данной ситуации путем использования </a:t>
            </a:r>
            <a:r>
              <a:rPr lang="ru-RU" sz="1400" dirty="0" err="1" smtClean="0">
                <a:latin typeface="Times New Roman" pitchFamily="18" charset="0"/>
                <a:cs typeface="Times New Roman" pitchFamily="18" charset="0"/>
              </a:rPr>
              <a:t>мнемотаблиц</a:t>
            </a:r>
            <a:r>
              <a:rPr lang="ru-RU" sz="1400" dirty="0" smtClean="0">
                <a:latin typeface="Times New Roman" pitchFamily="18" charset="0"/>
                <a:cs typeface="Times New Roman" pitchFamily="18" charset="0"/>
              </a:rPr>
              <a:t> является эффективным способом закрепления полученных звуков. Ускорение процесса запоминания по </a:t>
            </a:r>
            <a:r>
              <a:rPr lang="ru-RU" sz="1400" dirty="0" err="1" smtClean="0">
                <a:latin typeface="Times New Roman" pitchFamily="18" charset="0"/>
                <a:cs typeface="Times New Roman" pitchFamily="18" charset="0"/>
              </a:rPr>
              <a:t>мнемотаблицам</a:t>
            </a:r>
            <a:r>
              <a:rPr lang="ru-RU" sz="1400" dirty="0" smtClean="0">
                <a:latin typeface="Times New Roman" pitchFamily="18" charset="0"/>
                <a:cs typeface="Times New Roman" pitchFamily="18" charset="0"/>
              </a:rPr>
              <a:t> поможет быстрее реализовать задачи логопеда в процессе становления правильной речи.</a:t>
            </a:r>
          </a:p>
          <a:p>
            <a:pPr algn="just"/>
            <a:r>
              <a:rPr lang="ru-RU" sz="1400" b="1" dirty="0" smtClean="0">
                <a:latin typeface="Times New Roman" pitchFamily="18" charset="0"/>
                <a:cs typeface="Times New Roman" pitchFamily="18" charset="0"/>
              </a:rPr>
              <a:t>Цель:</a:t>
            </a:r>
            <a:endParaRPr lang="ru-RU" sz="1400" dirty="0" smtClean="0">
              <a:latin typeface="Times New Roman" pitchFamily="18" charset="0"/>
              <a:cs typeface="Times New Roman" pitchFamily="18" charset="0"/>
            </a:endParaRPr>
          </a:p>
          <a:p>
            <a:pPr lvl="0" algn="just"/>
            <a:r>
              <a:rPr lang="ru-RU" sz="1400" dirty="0" smtClean="0">
                <a:latin typeface="Times New Roman" pitchFamily="18" charset="0"/>
                <a:cs typeface="Times New Roman" pitchFamily="18" charset="0"/>
              </a:rPr>
              <a:t>Воспитывать эмоционально –положительное отношение к работе с логопедом;</a:t>
            </a:r>
          </a:p>
          <a:p>
            <a:pPr lvl="0" algn="just"/>
            <a:r>
              <a:rPr lang="ru-RU" sz="1400" dirty="0" smtClean="0">
                <a:latin typeface="Times New Roman" pitchFamily="18" charset="0"/>
                <a:cs typeface="Times New Roman" pitchFamily="18" charset="0"/>
              </a:rPr>
              <a:t>Постепенное расширение речевых возможностей детей на основе системы логопедических игр и заданий с применением наглядного моделирования;</a:t>
            </a:r>
          </a:p>
          <a:p>
            <a:pPr lvl="0" algn="just"/>
            <a:r>
              <a:rPr lang="ru-RU" sz="1400" dirty="0" smtClean="0">
                <a:latin typeface="Times New Roman" pitchFamily="18" charset="0"/>
                <a:cs typeface="Times New Roman" pitchFamily="18" charset="0"/>
              </a:rPr>
              <a:t>Использование </a:t>
            </a:r>
            <a:r>
              <a:rPr lang="ru-RU" sz="1400" dirty="0" err="1" smtClean="0">
                <a:latin typeface="Times New Roman" pitchFamily="18" charset="0"/>
                <a:cs typeface="Times New Roman" pitchFamily="18" charset="0"/>
              </a:rPr>
              <a:t>мнемотаблиц</a:t>
            </a:r>
            <a:r>
              <a:rPr lang="ru-RU" sz="1400" dirty="0" smtClean="0">
                <a:latin typeface="Times New Roman" pitchFamily="18" charset="0"/>
                <a:cs typeface="Times New Roman" pitchFamily="18" charset="0"/>
              </a:rPr>
              <a:t> на занятиях поможет самостоятельному </a:t>
            </a:r>
            <a:r>
              <a:rPr lang="ru-RU" sz="1400" dirty="0" err="1" smtClean="0">
                <a:latin typeface="Times New Roman" pitchFamily="18" charset="0"/>
                <a:cs typeface="Times New Roman" pitchFamily="18" charset="0"/>
              </a:rPr>
              <a:t>отрабатыванию</a:t>
            </a:r>
            <a:r>
              <a:rPr lang="ru-RU" sz="1400" dirty="0" smtClean="0">
                <a:latin typeface="Times New Roman" pitchFamily="18" charset="0"/>
                <a:cs typeface="Times New Roman" pitchFamily="18" charset="0"/>
              </a:rPr>
              <a:t> поставленных звуков, овладению и закреплению  заданий по развитию связной речи.</a:t>
            </a:r>
          </a:p>
          <a:p>
            <a:pPr lvl="0" algn="just"/>
            <a:r>
              <a:rPr lang="ru-RU" sz="1400" dirty="0" smtClean="0">
                <a:latin typeface="Times New Roman" pitchFamily="18" charset="0"/>
                <a:cs typeface="Times New Roman" pitchFamily="18" charset="0"/>
              </a:rPr>
              <a:t>Развитие </a:t>
            </a:r>
            <a:r>
              <a:rPr lang="ru-RU" sz="1400" dirty="0" err="1" smtClean="0">
                <a:latin typeface="Times New Roman" pitchFamily="18" charset="0"/>
                <a:cs typeface="Times New Roman" pitchFamily="18" charset="0"/>
              </a:rPr>
              <a:t>темпо-ритмической</a:t>
            </a:r>
            <a:r>
              <a:rPr lang="ru-RU" sz="1400" dirty="0" smtClean="0">
                <a:latin typeface="Times New Roman" pitchFamily="18" charset="0"/>
                <a:cs typeface="Times New Roman" pitchFamily="18" charset="0"/>
              </a:rPr>
              <a:t> организации речи путем заучивания скороговорок.</a:t>
            </a:r>
          </a:p>
          <a:p>
            <a:pPr algn="just"/>
            <a:r>
              <a:rPr lang="ru-RU" sz="1400" b="1" dirty="0" smtClean="0">
                <a:latin typeface="Times New Roman" pitchFamily="18" charset="0"/>
                <a:cs typeface="Times New Roman" pitchFamily="18" charset="0"/>
              </a:rPr>
              <a:t>Этапы реализации проекта:</a:t>
            </a:r>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1 </a:t>
            </a:r>
            <a:r>
              <a:rPr lang="ru-RU" sz="1400" b="1" dirty="0" err="1" smtClean="0">
                <a:latin typeface="Times New Roman" pitchFamily="18" charset="0"/>
                <a:cs typeface="Times New Roman" pitchFamily="18" charset="0"/>
              </a:rPr>
              <a:t>этап-подготовительный</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Для того, чтобы дети могли использовать </a:t>
            </a:r>
            <a:r>
              <a:rPr lang="ru-RU" sz="1400" dirty="0" err="1" smtClean="0">
                <a:latin typeface="Times New Roman" pitchFamily="18" charset="0"/>
                <a:cs typeface="Times New Roman" pitchFamily="18" charset="0"/>
              </a:rPr>
              <a:t>мнемотаблицы</a:t>
            </a:r>
            <a:r>
              <a:rPr lang="ru-RU" sz="1400" dirty="0" smtClean="0">
                <a:latin typeface="Times New Roman" pitchFamily="18" charset="0"/>
                <a:cs typeface="Times New Roman" pitchFamily="18" charset="0"/>
              </a:rPr>
              <a:t> в разучивании скороговорок и </a:t>
            </a:r>
            <a:r>
              <a:rPr lang="ru-RU" sz="1400" dirty="0" err="1" smtClean="0">
                <a:latin typeface="Times New Roman" pitchFamily="18" charset="0"/>
                <a:cs typeface="Times New Roman" pitchFamily="18" charset="0"/>
              </a:rPr>
              <a:t>чистоговорок</a:t>
            </a:r>
            <a:r>
              <a:rPr lang="ru-RU" sz="1400" dirty="0" smtClean="0">
                <a:latin typeface="Times New Roman" pitchFamily="18" charset="0"/>
                <a:cs typeface="Times New Roman" pitchFamily="18" charset="0"/>
              </a:rPr>
              <a:t> необходимо вместе с детьми провести предварительную работу: знакомство с </a:t>
            </a:r>
            <a:r>
              <a:rPr lang="ru-RU" sz="1400" dirty="0" err="1" smtClean="0">
                <a:latin typeface="Times New Roman" pitchFamily="18" charset="0"/>
                <a:cs typeface="Times New Roman" pitchFamily="18" charset="0"/>
              </a:rPr>
              <a:t>чистоговорками</a:t>
            </a:r>
            <a:r>
              <a:rPr lang="ru-RU" sz="1400" dirty="0" smtClean="0">
                <a:latin typeface="Times New Roman" pitchFamily="18" charset="0"/>
                <a:cs typeface="Times New Roman" pitchFamily="18" charset="0"/>
              </a:rPr>
              <a:t> на определенные звуки, объяснение их значений; определение смысла скороговорок,  провести разбор условных   обозначений и схематических рисунков</a:t>
            </a:r>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571472"/>
            <a:ext cx="6172200" cy="7929617"/>
          </a:xfrm>
        </p:spPr>
        <p:txBody>
          <a:bodyPr/>
          <a:lstStyle/>
          <a:p>
            <a:pPr algn="just"/>
            <a:r>
              <a:rPr lang="ru-RU" sz="1400" dirty="0" smtClean="0"/>
              <a:t>11. </a:t>
            </a:r>
          </a:p>
          <a:p>
            <a:pPr algn="just"/>
            <a:r>
              <a:rPr lang="ru-RU" sz="1400" dirty="0" smtClean="0">
                <a:latin typeface="Times New Roman" pitchFamily="18" charset="0"/>
                <a:cs typeface="Times New Roman" pitchFamily="18" charset="0"/>
              </a:rPr>
              <a:t>Лайка с болонкой лаяли звонко. </a:t>
            </a:r>
          </a:p>
          <a:p>
            <a:pPr algn="just"/>
            <a:r>
              <a:rPr lang="ru-RU" sz="1400" dirty="0" smtClean="0">
                <a:latin typeface="Times New Roman" pitchFamily="18" charset="0"/>
                <a:cs typeface="Times New Roman" pitchFamily="18" charset="0"/>
              </a:rPr>
              <a:t>Иволга долго пела над Волгой.</a:t>
            </a:r>
          </a:p>
          <a:p>
            <a:pPr algn="just"/>
            <a:r>
              <a:rPr lang="ru-RU" sz="1400" dirty="0" smtClean="0">
                <a:latin typeface="Times New Roman" pitchFamily="18" charset="0"/>
                <a:cs typeface="Times New Roman" pitchFamily="18" charset="0"/>
              </a:rPr>
              <a:t>12.</a:t>
            </a:r>
          </a:p>
          <a:p>
            <a:pPr algn="just"/>
            <a:r>
              <a:rPr lang="ru-RU" sz="1400" dirty="0" smtClean="0">
                <a:latin typeface="Times New Roman" pitchFamily="18" charset="0"/>
                <a:cs typeface="Times New Roman" pitchFamily="18" charset="0"/>
              </a:rPr>
              <a:t>Валя на проталинке намочила валенки.</a:t>
            </a:r>
          </a:p>
          <a:p>
            <a:pPr algn="just"/>
            <a:r>
              <a:rPr lang="ru-RU" sz="1400" dirty="0" smtClean="0">
                <a:latin typeface="Times New Roman" pitchFamily="18" charset="0"/>
                <a:cs typeface="Times New Roman" pitchFamily="18" charset="0"/>
              </a:rPr>
              <a:t>Валенки у </a:t>
            </a:r>
            <a:r>
              <a:rPr lang="ru-RU" sz="1400" dirty="0" err="1" smtClean="0">
                <a:latin typeface="Times New Roman" pitchFamily="18" charset="0"/>
                <a:cs typeface="Times New Roman" pitchFamily="18" charset="0"/>
              </a:rPr>
              <a:t>Валеньки</a:t>
            </a:r>
            <a:r>
              <a:rPr lang="ru-RU" sz="1400" dirty="0" smtClean="0">
                <a:latin typeface="Times New Roman" pitchFamily="18" charset="0"/>
                <a:cs typeface="Times New Roman" pitchFamily="18" charset="0"/>
              </a:rPr>
              <a:t> сохнут на завалинке.</a:t>
            </a:r>
          </a:p>
          <a:p>
            <a:pPr algn="just"/>
            <a:r>
              <a:rPr lang="ru-RU" sz="1400" b="1" dirty="0" smtClean="0">
                <a:latin typeface="Times New Roman" pitchFamily="18" charset="0"/>
                <a:cs typeface="Times New Roman" pitchFamily="18" charset="0"/>
              </a:rPr>
              <a:t>Звук М</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1. Марина грибы мариновала, Марина малину перебирала.</a:t>
            </a:r>
          </a:p>
          <a:p>
            <a:pPr algn="just"/>
            <a:r>
              <a:rPr lang="ru-RU" sz="1400" dirty="0" smtClean="0">
                <a:latin typeface="Times New Roman" pitchFamily="18" charset="0"/>
                <a:cs typeface="Times New Roman" pitchFamily="18" charset="0"/>
              </a:rPr>
              <a:t>2. Кот молоко лакал, а Миша мыло искал.</a:t>
            </a:r>
          </a:p>
          <a:p>
            <a:pPr algn="just"/>
            <a:r>
              <a:rPr lang="ru-RU" sz="1400" dirty="0" smtClean="0">
                <a:latin typeface="Times New Roman" pitchFamily="18" charset="0"/>
                <a:cs typeface="Times New Roman" pitchFamily="18" charset="0"/>
              </a:rPr>
              <a:t>3. Вы малину мыли ли? - Мыли, но не мылили.</a:t>
            </a:r>
          </a:p>
          <a:p>
            <a:pPr algn="just"/>
            <a:r>
              <a:rPr lang="ru-RU" sz="1400" dirty="0" smtClean="0">
                <a:latin typeface="Times New Roman" pitchFamily="18" charset="0"/>
                <a:cs typeface="Times New Roman" pitchFamily="18" charset="0"/>
              </a:rPr>
              <a:t>4. Маша - малышка, у Маши пустышка</a:t>
            </a:r>
          </a:p>
          <a:p>
            <a:pPr algn="just"/>
            <a:r>
              <a:rPr lang="ru-RU" sz="1400" dirty="0" smtClean="0">
                <a:latin typeface="Times New Roman" pitchFamily="18" charset="0"/>
                <a:cs typeface="Times New Roman" pitchFamily="18" charset="0"/>
              </a:rPr>
              <a:t>5. Мёд медведь в лесу нашел, мало мёду много пчел.</a:t>
            </a:r>
          </a:p>
          <a:p>
            <a:pPr algn="just"/>
            <a:r>
              <a:rPr lang="ru-RU" sz="1400" dirty="0" smtClean="0">
                <a:latin typeface="Times New Roman" pitchFamily="18" charset="0"/>
                <a:cs typeface="Times New Roman" pitchFamily="18" charset="0"/>
              </a:rPr>
              <a:t>6. Маша дала </a:t>
            </a:r>
            <a:r>
              <a:rPr lang="ru-RU" sz="1400" dirty="0" err="1" smtClean="0">
                <a:latin typeface="Times New Roman" pitchFamily="18" charset="0"/>
                <a:cs typeface="Times New Roman" pitchFamily="18" charset="0"/>
              </a:rPr>
              <a:t>Ромаше</a:t>
            </a:r>
            <a:r>
              <a:rPr lang="ru-RU" sz="1400" dirty="0" smtClean="0">
                <a:latin typeface="Times New Roman" pitchFamily="18" charset="0"/>
                <a:cs typeface="Times New Roman" pitchFamily="18" charset="0"/>
              </a:rPr>
              <a:t> сыворотку из-под простокваши.</a:t>
            </a:r>
          </a:p>
          <a:p>
            <a:pPr algn="just"/>
            <a:r>
              <a:rPr lang="ru-RU" sz="1400" dirty="0" smtClean="0">
                <a:latin typeface="Times New Roman" pitchFamily="18" charset="0"/>
                <a:cs typeface="Times New Roman" pitchFamily="18" charset="0"/>
              </a:rPr>
              <a:t>7. Мама мыла Милу мылом, Мила мыло не любила.</a:t>
            </a:r>
          </a:p>
          <a:p>
            <a:pPr algn="just"/>
            <a:r>
              <a:rPr lang="ru-RU" sz="1400" dirty="0" smtClean="0">
                <a:latin typeface="Times New Roman" pitchFamily="18" charset="0"/>
                <a:cs typeface="Times New Roman" pitchFamily="18" charset="0"/>
              </a:rPr>
              <a:t>8. Маленькая болтунья молоко болтала, болтала да не выболтала.</a:t>
            </a:r>
          </a:p>
          <a:p>
            <a:pPr algn="just"/>
            <a:r>
              <a:rPr lang="ru-RU" sz="1400" dirty="0" smtClean="0">
                <a:latin typeface="Times New Roman" pitchFamily="18" charset="0"/>
                <a:cs typeface="Times New Roman" pitchFamily="18" charset="0"/>
              </a:rPr>
              <a:t>9. Наши руки были в мыле, мы посуду мыли сами, помогали нашей маме.</a:t>
            </a:r>
          </a:p>
          <a:p>
            <a:pPr algn="just"/>
            <a:r>
              <a:rPr lang="ru-RU" sz="1400" dirty="0" smtClean="0">
                <a:latin typeface="Times New Roman" pitchFamily="18" charset="0"/>
                <a:cs typeface="Times New Roman" pitchFamily="18" charset="0"/>
              </a:rPr>
              <a:t>10. Макар макал макароны в молоко, а макака макала Макара в реку.</a:t>
            </a:r>
          </a:p>
          <a:p>
            <a:pPr algn="just"/>
            <a:r>
              <a:rPr lang="ru-RU" sz="1400" dirty="0" smtClean="0">
                <a:latin typeface="Times New Roman" pitchFamily="18" charset="0"/>
                <a:cs typeface="Times New Roman" pitchFamily="18" charset="0"/>
              </a:rPr>
              <a:t>11. Милая Мила мылась мылом. Намылилась, смыла – так мылась Мила.</a:t>
            </a:r>
          </a:p>
          <a:p>
            <a:pPr algn="just"/>
            <a:r>
              <a:rPr lang="ru-RU" sz="1400" dirty="0" smtClean="0">
                <a:latin typeface="Times New Roman" pitchFamily="18" charset="0"/>
                <a:cs typeface="Times New Roman" pitchFamily="18" charset="0"/>
              </a:rPr>
              <a:t>12. Козел-мукомол, кому муку молол? А кому не молол?</a:t>
            </a:r>
          </a:p>
          <a:p>
            <a:pPr algn="just"/>
            <a:r>
              <a:rPr lang="ru-RU" sz="1400" dirty="0" smtClean="0">
                <a:latin typeface="Times New Roman" pitchFamily="18" charset="0"/>
                <a:cs typeface="Times New Roman" pitchFamily="18" charset="0"/>
              </a:rPr>
              <a:t>- От того, кому молол, получал пироги; от того, кому не молол, получал тумаки.</a:t>
            </a:r>
          </a:p>
          <a:p>
            <a:r>
              <a:rPr lang="ru-RU" sz="1400" b="1" dirty="0" smtClean="0">
                <a:latin typeface="Times New Roman" pitchFamily="18" charset="0"/>
                <a:cs typeface="Times New Roman" pitchFamily="18" charset="0"/>
              </a:rPr>
              <a:t>Звук Н</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 Няня нянчит Надю с Ниной.</a:t>
            </a:r>
          </a:p>
          <a:p>
            <a:r>
              <a:rPr lang="ru-RU" sz="1400" dirty="0" smtClean="0">
                <a:latin typeface="Times New Roman" pitchFamily="18" charset="0"/>
                <a:cs typeface="Times New Roman" pitchFamily="18" charset="0"/>
              </a:rPr>
              <a:t>2. Нашего пономаря никто не </a:t>
            </a:r>
            <a:r>
              <a:rPr lang="ru-RU" sz="1400" dirty="0" err="1" smtClean="0">
                <a:latin typeface="Times New Roman" pitchFamily="18" charset="0"/>
                <a:cs typeface="Times New Roman" pitchFamily="18" charset="0"/>
              </a:rPr>
              <a:t>перепономарит</a:t>
            </a:r>
            <a:r>
              <a:rPr lang="ru-RU" sz="1400" dirty="0" smtClean="0">
                <a:latin typeface="Times New Roman" pitchFamily="18" charset="0"/>
                <a:cs typeface="Times New Roman" pitchFamily="18" charset="0"/>
              </a:rPr>
              <a:t>, а наш пономарь всех </a:t>
            </a:r>
            <a:r>
              <a:rPr lang="ru-RU" sz="1400" dirty="0" err="1" smtClean="0">
                <a:latin typeface="Times New Roman" pitchFamily="18" charset="0"/>
                <a:cs typeface="Times New Roman" pitchFamily="18" charset="0"/>
              </a:rPr>
              <a:t>перепономарит</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3. Борона боронила </a:t>
            </a:r>
            <a:r>
              <a:rPr lang="ru-RU" sz="1400" dirty="0" err="1" smtClean="0">
                <a:latin typeface="Times New Roman" pitchFamily="18" charset="0"/>
                <a:cs typeface="Times New Roman" pitchFamily="18" charset="0"/>
              </a:rPr>
              <a:t>неборонованное</a:t>
            </a:r>
            <a:r>
              <a:rPr lang="ru-RU" sz="1400" dirty="0" smtClean="0">
                <a:latin typeface="Times New Roman" pitchFamily="18" charset="0"/>
                <a:cs typeface="Times New Roman" pitchFamily="18" charset="0"/>
              </a:rPr>
              <a:t> поле.</a:t>
            </a:r>
          </a:p>
          <a:p>
            <a:r>
              <a:rPr lang="ru-RU" sz="1400" dirty="0" smtClean="0">
                <a:latin typeface="Times New Roman" pitchFamily="18" charset="0"/>
                <a:cs typeface="Times New Roman" pitchFamily="18" charset="0"/>
              </a:rPr>
              <a:t>4. Ан-ан-ан — шел домой баран.</a:t>
            </a:r>
          </a:p>
          <a:p>
            <a:r>
              <a:rPr lang="ru-RU" sz="1400" dirty="0" smtClean="0">
                <a:latin typeface="Times New Roman" pitchFamily="18" charset="0"/>
                <a:cs typeface="Times New Roman" pitchFamily="18" charset="0"/>
              </a:rPr>
              <a:t>5. Но-но-но – у нас темно.</a:t>
            </a:r>
          </a:p>
          <a:p>
            <a:r>
              <a:rPr lang="ru-RU" sz="1400" dirty="0" smtClean="0">
                <a:latin typeface="Times New Roman" pitchFamily="18" charset="0"/>
                <a:cs typeface="Times New Roman" pitchFamily="18" charset="0"/>
              </a:rPr>
              <a:t>6. На-на-на – стоит стена.</a:t>
            </a:r>
          </a:p>
          <a:p>
            <a:r>
              <a:rPr lang="ru-RU" sz="1400" dirty="0" smtClean="0">
                <a:latin typeface="Times New Roman" pitchFamily="18" charset="0"/>
                <a:cs typeface="Times New Roman" pitchFamily="18" charset="0"/>
              </a:rPr>
              <a:t>7. Ну-ну-ну — саночки тяну.</a:t>
            </a:r>
          </a:p>
          <a:p>
            <a:pPr algn="just"/>
            <a:endParaRPr lang="ru-RU" sz="1400" dirty="0">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pPr>
              <a:defRPr/>
            </a:pPr>
            <a:endParaRPr lang="ru-RU" i="1" dirty="0" smtClean="0"/>
          </a:p>
          <a:p>
            <a:pPr>
              <a:defRPr/>
            </a:pPr>
            <a:endParaRPr lang="ru-RU" i="1" dirty="0"/>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20</a:t>
            </a:fld>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500034"/>
            <a:ext cx="6172200" cy="8358246"/>
          </a:xfrm>
        </p:spPr>
        <p:txBody>
          <a:bodyPr/>
          <a:lstStyle/>
          <a:p>
            <a:r>
              <a:rPr lang="ru-RU" sz="1400" dirty="0" smtClean="0"/>
              <a:t>8.</a:t>
            </a:r>
          </a:p>
          <a:p>
            <a:r>
              <a:rPr lang="ru-RU" sz="1400" dirty="0" smtClean="0">
                <a:latin typeface="Times New Roman" pitchFamily="18" charset="0"/>
                <a:cs typeface="Times New Roman" pitchFamily="18" charset="0"/>
              </a:rPr>
              <a:t>Горюет норка у горы –</a:t>
            </a:r>
          </a:p>
          <a:p>
            <a:r>
              <a:rPr lang="ru-RU" sz="1400" dirty="0" smtClean="0">
                <a:latin typeface="Times New Roman" pitchFamily="18" charset="0"/>
                <a:cs typeface="Times New Roman" pitchFamily="18" charset="0"/>
              </a:rPr>
              <a:t>Не добраться до норы.</a:t>
            </a:r>
          </a:p>
          <a:p>
            <a:r>
              <a:rPr lang="ru-RU" sz="1400" dirty="0" smtClean="0">
                <a:latin typeface="Times New Roman" pitchFamily="18" charset="0"/>
                <a:cs typeface="Times New Roman" pitchFamily="18" charset="0"/>
              </a:rPr>
              <a:t>На горе у норки норка –</a:t>
            </a:r>
          </a:p>
          <a:p>
            <a:r>
              <a:rPr lang="ru-RU" sz="1400" dirty="0" smtClean="0">
                <a:latin typeface="Times New Roman" pitchFamily="18" charset="0"/>
                <a:cs typeface="Times New Roman" pitchFamily="18" charset="0"/>
              </a:rPr>
              <a:t>Не доступна норке норка.</a:t>
            </a:r>
          </a:p>
          <a:p>
            <a:r>
              <a:rPr lang="ru-RU" sz="1400" b="1" dirty="0" smtClean="0">
                <a:latin typeface="Times New Roman" pitchFamily="18" charset="0"/>
                <a:cs typeface="Times New Roman" pitchFamily="18" charset="0"/>
              </a:rPr>
              <a:t>Звук П</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 Пекарь пек калачи в печи.</a:t>
            </a:r>
          </a:p>
          <a:p>
            <a:r>
              <a:rPr lang="ru-RU" sz="1400" dirty="0" smtClean="0">
                <a:latin typeface="Times New Roman" pitchFamily="18" charset="0"/>
                <a:cs typeface="Times New Roman" pitchFamily="18" charset="0"/>
              </a:rPr>
              <a:t>2. У Потапа не пяток </a:t>
            </a:r>
            <a:r>
              <a:rPr lang="ru-RU" sz="1400" dirty="0" err="1" smtClean="0">
                <a:latin typeface="Times New Roman" pitchFamily="18" charset="0"/>
                <a:cs typeface="Times New Roman" pitchFamily="18" charset="0"/>
              </a:rPr>
              <a:t>пяток</a:t>
            </a:r>
            <a:r>
              <a:rPr lang="ru-RU" sz="1400" dirty="0" smtClean="0">
                <a:latin typeface="Times New Roman" pitchFamily="18" charset="0"/>
                <a:cs typeface="Times New Roman" pitchFamily="18" charset="0"/>
              </a:rPr>
              <a:t> - </a:t>
            </a:r>
            <a:r>
              <a:rPr lang="ru-RU" sz="1400" dirty="0" err="1" smtClean="0">
                <a:latin typeface="Times New Roman" pitchFamily="18" charset="0"/>
                <a:cs typeface="Times New Roman" pitchFamily="18" charset="0"/>
              </a:rPr>
              <a:t>пяток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опяток</a:t>
            </a:r>
            <a:r>
              <a:rPr lang="ru-RU" sz="1400" dirty="0" smtClean="0">
                <a:latin typeface="Times New Roman" pitchFamily="18" charset="0"/>
                <a:cs typeface="Times New Roman" pitchFamily="18" charset="0"/>
              </a:rPr>
              <a:t>; а у питона – ни </a:t>
            </a:r>
            <a:r>
              <a:rPr lang="ru-RU" sz="1400" dirty="0" err="1" smtClean="0">
                <a:latin typeface="Times New Roman" pitchFamily="18" charset="0"/>
                <a:cs typeface="Times New Roman" pitchFamily="18" charset="0"/>
              </a:rPr>
              <a:t>опяток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ни</a:t>
            </a:r>
            <a:r>
              <a:rPr lang="ru-RU" sz="1400" dirty="0" smtClean="0">
                <a:latin typeface="Times New Roman" pitchFamily="18" charset="0"/>
                <a:cs typeface="Times New Roman" pitchFamily="18" charset="0"/>
              </a:rPr>
              <a:t> пяток.</a:t>
            </a:r>
          </a:p>
          <a:p>
            <a:r>
              <a:rPr lang="ru-RU" sz="1400" dirty="0" smtClean="0">
                <a:latin typeface="Times New Roman" pitchFamily="18" charset="0"/>
                <a:cs typeface="Times New Roman" pitchFamily="18" charset="0"/>
              </a:rPr>
              <a:t>3. Кота Потап по лапе хлопал, и от Потапа кот утопал.</a:t>
            </a:r>
          </a:p>
          <a:p>
            <a:r>
              <a:rPr lang="ru-RU" sz="1400" dirty="0" smtClean="0">
                <a:latin typeface="Times New Roman" pitchFamily="18" charset="0"/>
                <a:cs typeface="Times New Roman" pitchFamily="18" charset="0"/>
              </a:rPr>
              <a:t>4. Про пестрых птиц поет петух, про перья пышные, про пух.</a:t>
            </a:r>
          </a:p>
          <a:p>
            <a:r>
              <a:rPr lang="ru-RU" sz="1400" dirty="0" smtClean="0">
                <a:latin typeface="Times New Roman" pitchFamily="18" charset="0"/>
                <a:cs typeface="Times New Roman" pitchFamily="18" charset="0"/>
              </a:rPr>
              <a:t>5.</a:t>
            </a:r>
          </a:p>
          <a:p>
            <a:r>
              <a:rPr lang="ru-RU" sz="1400" dirty="0" smtClean="0">
                <a:latin typeface="Times New Roman" pitchFamily="18" charset="0"/>
                <a:cs typeface="Times New Roman" pitchFamily="18" charset="0"/>
              </a:rPr>
              <a:t>Говорил попугай попугаю: «Я тебя, попугай, попугаю!»</a:t>
            </a:r>
          </a:p>
          <a:p>
            <a:r>
              <a:rPr lang="ru-RU" sz="1400" dirty="0" smtClean="0">
                <a:latin typeface="Times New Roman" pitchFamily="18" charset="0"/>
                <a:cs typeface="Times New Roman" pitchFamily="18" charset="0"/>
              </a:rPr>
              <a:t>Попугаю в ответ попугай: «Попугай, попугай, попугай!»</a:t>
            </a:r>
          </a:p>
          <a:p>
            <a:r>
              <a:rPr lang="ru-RU" sz="1400" dirty="0" smtClean="0">
                <a:latin typeface="Times New Roman" pitchFamily="18" charset="0"/>
                <a:cs typeface="Times New Roman" pitchFamily="18" charset="0"/>
              </a:rPr>
              <a:t>6.</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П, П, П! – пускает пар</a:t>
            </a:r>
          </a:p>
          <a:p>
            <a:r>
              <a:rPr lang="ru-RU" sz="1400" dirty="0" smtClean="0">
                <a:latin typeface="Times New Roman" pitchFamily="18" charset="0"/>
                <a:cs typeface="Times New Roman" pitchFamily="18" charset="0"/>
              </a:rPr>
              <a:t>Полный чая самовар.</a:t>
            </a:r>
          </a:p>
          <a:p>
            <a:r>
              <a:rPr lang="ru-RU" sz="1400" dirty="0" smtClean="0">
                <a:latin typeface="Times New Roman" pitchFamily="18" charset="0"/>
                <a:cs typeface="Times New Roman" pitchFamily="18" charset="0"/>
              </a:rPr>
              <a:t>Каша на плите пыхтит,</a:t>
            </a:r>
          </a:p>
          <a:p>
            <a:r>
              <a:rPr lang="ru-RU" sz="1400" dirty="0" smtClean="0">
                <a:latin typeface="Times New Roman" pitchFamily="18" charset="0"/>
                <a:cs typeface="Times New Roman" pitchFamily="18" charset="0"/>
              </a:rPr>
              <a:t>Из-под крышки пар летит.</a:t>
            </a:r>
          </a:p>
          <a:p>
            <a:r>
              <a:rPr lang="ru-RU" sz="1400" dirty="0" smtClean="0">
                <a:latin typeface="Times New Roman" pitchFamily="18" charset="0"/>
                <a:cs typeface="Times New Roman" pitchFamily="18" charset="0"/>
              </a:rPr>
              <a:t>Паровоз пары пускает,</a:t>
            </a:r>
          </a:p>
          <a:p>
            <a:r>
              <a:rPr lang="ru-RU" sz="1400" dirty="0" smtClean="0">
                <a:latin typeface="Times New Roman" pitchFamily="18" charset="0"/>
                <a:cs typeface="Times New Roman" pitchFamily="18" charset="0"/>
              </a:rPr>
              <a:t>Путь по рельсам пробегая.</a:t>
            </a:r>
          </a:p>
          <a:p>
            <a:r>
              <a:rPr lang="ru-RU" sz="1400" dirty="0" smtClean="0">
                <a:latin typeface="Times New Roman" pitchFamily="18" charset="0"/>
                <a:cs typeface="Times New Roman" pitchFamily="18" charset="0"/>
              </a:rPr>
              <a:t>Плавно по реке плывет,</a:t>
            </a:r>
          </a:p>
          <a:p>
            <a:r>
              <a:rPr lang="ru-RU" sz="1400" dirty="0" smtClean="0">
                <a:latin typeface="Times New Roman" pitchFamily="18" charset="0"/>
                <a:cs typeface="Times New Roman" pitchFamily="18" charset="0"/>
              </a:rPr>
              <a:t>Паром пышет пароход…</a:t>
            </a:r>
          </a:p>
          <a:p>
            <a:r>
              <a:rPr lang="ru-RU" sz="1400" dirty="0" smtClean="0">
                <a:latin typeface="Times New Roman" pitchFamily="18" charset="0"/>
                <a:cs typeface="Times New Roman" pitchFamily="18" charset="0"/>
              </a:rPr>
              <a:t>7. У </a:t>
            </a:r>
            <a:r>
              <a:rPr lang="ru-RU" sz="1400" dirty="0" err="1" smtClean="0">
                <a:latin typeface="Times New Roman" pitchFamily="18" charset="0"/>
                <a:cs typeface="Times New Roman" pitchFamily="18" charset="0"/>
              </a:rPr>
              <a:t>Любашки</a:t>
            </a:r>
            <a:r>
              <a:rPr lang="ru-RU" sz="1400" dirty="0" smtClean="0">
                <a:latin typeface="Times New Roman" pitchFamily="18" charset="0"/>
                <a:cs typeface="Times New Roman" pitchFamily="18" charset="0"/>
              </a:rPr>
              <a:t>- шляпка,</a:t>
            </a:r>
          </a:p>
          <a:p>
            <a:r>
              <a:rPr lang="ru-RU" sz="1400" dirty="0" smtClean="0">
                <a:latin typeface="Times New Roman" pitchFamily="18" charset="0"/>
                <a:cs typeface="Times New Roman" pitchFamily="18" charset="0"/>
              </a:rPr>
              <a:t>У Полюшки- плюшка,</a:t>
            </a:r>
          </a:p>
          <a:p>
            <a:r>
              <a:rPr lang="ru-RU" sz="1400" dirty="0" smtClean="0">
                <a:latin typeface="Times New Roman" pitchFamily="18" charset="0"/>
                <a:cs typeface="Times New Roman" pitchFamily="18" charset="0"/>
              </a:rPr>
              <a:t>У </a:t>
            </a:r>
            <a:r>
              <a:rPr lang="ru-RU" sz="1400" dirty="0" err="1" smtClean="0">
                <a:latin typeface="Times New Roman" pitchFamily="18" charset="0"/>
                <a:cs typeface="Times New Roman" pitchFamily="18" charset="0"/>
              </a:rPr>
              <a:t>Павлушки</a:t>
            </a:r>
            <a:r>
              <a:rPr lang="ru-RU" sz="1400" dirty="0" smtClean="0">
                <a:latin typeface="Times New Roman" pitchFamily="18" charset="0"/>
                <a:cs typeface="Times New Roman" pitchFamily="18" charset="0"/>
              </a:rPr>
              <a:t>- шлюпка,</a:t>
            </a:r>
          </a:p>
          <a:p>
            <a:r>
              <a:rPr lang="ru-RU" sz="1400" dirty="0" smtClean="0">
                <a:latin typeface="Times New Roman" pitchFamily="18" charset="0"/>
                <a:cs typeface="Times New Roman" pitchFamily="18" charset="0"/>
              </a:rPr>
              <a:t>У </a:t>
            </a:r>
            <a:r>
              <a:rPr lang="ru-RU" sz="1400" dirty="0" err="1" smtClean="0">
                <a:latin typeface="Times New Roman" pitchFamily="18" charset="0"/>
                <a:cs typeface="Times New Roman" pitchFamily="18" charset="0"/>
              </a:rPr>
              <a:t>Илюшки</a:t>
            </a:r>
            <a:r>
              <a:rPr lang="ru-RU" sz="1400" dirty="0" smtClean="0">
                <a:latin typeface="Times New Roman" pitchFamily="18" charset="0"/>
                <a:cs typeface="Times New Roman" pitchFamily="18" charset="0"/>
              </a:rPr>
              <a:t>- клюшка.</a:t>
            </a:r>
          </a:p>
          <a:p>
            <a:r>
              <a:rPr lang="ru-RU" sz="1400" dirty="0" smtClean="0">
                <a:latin typeface="Times New Roman" pitchFamily="18" charset="0"/>
                <a:cs typeface="Times New Roman" pitchFamily="18" charset="0"/>
              </a:rPr>
              <a:t>8. Наша острая пила –</a:t>
            </a:r>
          </a:p>
          <a:p>
            <a:r>
              <a:rPr lang="ru-RU" sz="1400" dirty="0" smtClean="0">
                <a:latin typeface="Times New Roman" pitchFamily="18" charset="0"/>
                <a:cs typeface="Times New Roman" pitchFamily="18" charset="0"/>
              </a:rPr>
              <a:t>Не пила, а пела.</a:t>
            </a:r>
          </a:p>
          <a:p>
            <a:r>
              <a:rPr lang="ru-RU" sz="1400" dirty="0" smtClean="0">
                <a:latin typeface="Times New Roman" pitchFamily="18" charset="0"/>
                <a:cs typeface="Times New Roman" pitchFamily="18" charset="0"/>
              </a:rPr>
              <a:t>Не пила, не ела,</a:t>
            </a:r>
          </a:p>
          <a:p>
            <a:r>
              <a:rPr lang="ru-RU" sz="1400" dirty="0" smtClean="0">
                <a:latin typeface="Times New Roman" pitchFamily="18" charset="0"/>
                <a:cs typeface="Times New Roman" pitchFamily="18" charset="0"/>
              </a:rPr>
              <a:t>Ни разу не присела.</a:t>
            </a:r>
          </a:p>
          <a:p>
            <a:r>
              <a:rPr lang="ru-RU" sz="1400" dirty="0" smtClean="0">
                <a:latin typeface="Times New Roman" pitchFamily="18" charset="0"/>
                <a:cs typeface="Times New Roman" pitchFamily="18" charset="0"/>
              </a:rPr>
              <a:t>Звонко пела, как могла,</a:t>
            </a:r>
          </a:p>
          <a:p>
            <a:r>
              <a:rPr lang="ru-RU" sz="1400" dirty="0" smtClean="0">
                <a:latin typeface="Times New Roman" pitchFamily="18" charset="0"/>
                <a:cs typeface="Times New Roman" pitchFamily="18" charset="0"/>
              </a:rPr>
              <a:t>Развеселая пила.</a:t>
            </a:r>
          </a:p>
        </p:txBody>
      </p:sp>
      <p:sp>
        <p:nvSpPr>
          <p:cNvPr id="4" name="Дата 3"/>
          <p:cNvSpPr>
            <a:spLocks noGrp="1"/>
          </p:cNvSpPr>
          <p:nvPr>
            <p:ph type="dt" sz="half" idx="10"/>
          </p:nvPr>
        </p:nvSpPr>
        <p:spPr/>
        <p:txBody>
          <a:bodyPr/>
          <a:lstStyle/>
          <a:p>
            <a:pPr>
              <a:defRPr/>
            </a:pPr>
            <a:endParaRPr lang="ru-RU" dirty="0" smtClean="0"/>
          </a:p>
          <a:p>
            <a:pPr>
              <a:defRPr/>
            </a:pPr>
            <a:endParaRPr lang="ru-RU" dirty="0"/>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500034"/>
            <a:ext cx="6172200" cy="8358246"/>
          </a:xfrm>
        </p:spPr>
        <p:txBody>
          <a:bodyPr/>
          <a:lstStyle/>
          <a:p>
            <a:r>
              <a:rPr lang="ru-RU" sz="1400" dirty="0" smtClean="0"/>
              <a:t>9.</a:t>
            </a:r>
          </a:p>
          <a:p>
            <a:r>
              <a:rPr lang="ru-RU" sz="1400" dirty="0" smtClean="0">
                <a:latin typeface="Times New Roman" pitchFamily="18" charset="0"/>
                <a:cs typeface="Times New Roman" pitchFamily="18" charset="0"/>
              </a:rPr>
              <a:t>У Вари на бульваре варежки пропали,</a:t>
            </a:r>
          </a:p>
          <a:p>
            <a:r>
              <a:rPr lang="ru-RU" sz="1400" dirty="0" smtClean="0">
                <a:latin typeface="Times New Roman" pitchFamily="18" charset="0"/>
                <a:cs typeface="Times New Roman" pitchFamily="18" charset="0"/>
              </a:rPr>
              <a:t>Воротилась Варя вечером с бульвара,</a:t>
            </a:r>
          </a:p>
          <a:p>
            <a:r>
              <a:rPr lang="ru-RU" sz="1400" dirty="0" smtClean="0">
                <a:latin typeface="Times New Roman" pitchFamily="18" charset="0"/>
                <a:cs typeface="Times New Roman" pitchFamily="18" charset="0"/>
              </a:rPr>
              <a:t>И нашла в кармане варежки Варвара.</a:t>
            </a:r>
          </a:p>
          <a:p>
            <a:r>
              <a:rPr lang="ru-RU" sz="1400" dirty="0" smtClean="0">
                <a:latin typeface="Times New Roman" pitchFamily="18" charset="0"/>
                <a:cs typeface="Times New Roman" pitchFamily="18" charset="0"/>
              </a:rPr>
              <a:t>10.</a:t>
            </a:r>
          </a:p>
          <a:p>
            <a:r>
              <a:rPr lang="ru-RU" sz="1400" dirty="0" smtClean="0">
                <a:latin typeface="Times New Roman" pitchFamily="18" charset="0"/>
                <a:cs typeface="Times New Roman" pitchFamily="18" charset="0"/>
              </a:rPr>
              <a:t>Сорок </a:t>
            </a:r>
            <a:r>
              <a:rPr lang="ru-RU" sz="1400" dirty="0" err="1" smtClean="0">
                <a:latin typeface="Times New Roman" pitchFamily="18" charset="0"/>
                <a:cs typeface="Times New Roman" pitchFamily="18" charset="0"/>
              </a:rPr>
              <a:t>сорок</a:t>
            </a:r>
            <a:r>
              <a:rPr lang="ru-RU" sz="1400" dirty="0" smtClean="0">
                <a:latin typeface="Times New Roman" pitchFamily="18" charset="0"/>
                <a:cs typeface="Times New Roman" pitchFamily="18" charset="0"/>
              </a:rPr>
              <a:t> для своих </a:t>
            </a:r>
            <a:r>
              <a:rPr lang="ru-RU" sz="1400" dirty="0" err="1" smtClean="0">
                <a:latin typeface="Times New Roman" pitchFamily="18" charset="0"/>
                <a:cs typeface="Times New Roman" pitchFamily="18" charset="0"/>
              </a:rPr>
              <a:t>сорочат</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Сорок сорочек, не ссорясь строчат. </a:t>
            </a:r>
          </a:p>
          <a:p>
            <a:r>
              <a:rPr lang="ru-RU" sz="1400" dirty="0" smtClean="0">
                <a:latin typeface="Times New Roman" pitchFamily="18" charset="0"/>
                <a:cs typeface="Times New Roman" pitchFamily="18" charset="0"/>
              </a:rPr>
              <a:t>Сорок сорочек прострочены в срок - </a:t>
            </a:r>
          </a:p>
          <a:p>
            <a:r>
              <a:rPr lang="ru-RU" sz="1400" dirty="0" smtClean="0">
                <a:latin typeface="Times New Roman" pitchFamily="18" charset="0"/>
                <a:cs typeface="Times New Roman" pitchFamily="18" charset="0"/>
              </a:rPr>
              <a:t>Сразу поссорились, </a:t>
            </a:r>
          </a:p>
          <a:p>
            <a:r>
              <a:rPr lang="ru-RU" sz="1400" dirty="0" smtClean="0">
                <a:latin typeface="Times New Roman" pitchFamily="18" charset="0"/>
                <a:cs typeface="Times New Roman" pitchFamily="18" charset="0"/>
              </a:rPr>
              <a:t>Сразу поссорились, </a:t>
            </a:r>
          </a:p>
          <a:p>
            <a:r>
              <a:rPr lang="ru-RU" sz="1400" dirty="0" smtClean="0">
                <a:latin typeface="Times New Roman" pitchFamily="18" charset="0"/>
                <a:cs typeface="Times New Roman" pitchFamily="18" charset="0"/>
              </a:rPr>
              <a:t>Сразу поссорились сорок </a:t>
            </a:r>
            <a:r>
              <a:rPr lang="ru-RU" sz="1400" dirty="0" err="1" smtClean="0">
                <a:latin typeface="Times New Roman" pitchFamily="18" charset="0"/>
                <a:cs typeface="Times New Roman" pitchFamily="18" charset="0"/>
              </a:rPr>
              <a:t>сорок</a:t>
            </a:r>
            <a:r>
              <a:rPr lang="ru-RU" sz="1400" dirty="0" smtClean="0">
                <a:latin typeface="Times New Roman" pitchFamily="18" charset="0"/>
                <a:cs typeface="Times New Roman" pitchFamily="18" charset="0"/>
              </a:rPr>
              <a:t>.</a:t>
            </a:r>
          </a:p>
          <a:p>
            <a:r>
              <a:rPr lang="ru-RU" sz="1400" b="1" dirty="0" smtClean="0">
                <a:latin typeface="Times New Roman" pitchFamily="18" charset="0"/>
                <a:cs typeface="Times New Roman" pitchFamily="18" charset="0"/>
              </a:rPr>
              <a:t>Звук С</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 Носит Сеня сено в Сени, спать на сене будет Сеня.</a:t>
            </a:r>
          </a:p>
          <a:p>
            <a:r>
              <a:rPr lang="ru-RU" sz="1400" dirty="0" smtClean="0">
                <a:latin typeface="Times New Roman" pitchFamily="18" charset="0"/>
                <a:cs typeface="Times New Roman" pitchFamily="18" charset="0"/>
              </a:rPr>
              <a:t>2. Сидели, свистели семь свиристелей.</a:t>
            </a:r>
          </a:p>
          <a:p>
            <a:r>
              <a:rPr lang="ru-RU" sz="1400" dirty="0" smtClean="0">
                <a:latin typeface="Times New Roman" pitchFamily="18" charset="0"/>
                <a:cs typeface="Times New Roman" pitchFamily="18" charset="0"/>
              </a:rPr>
              <a:t>3. Саша любит сушки, Соня – ватрушки.</a:t>
            </a:r>
          </a:p>
          <a:p>
            <a:r>
              <a:rPr lang="ru-RU" sz="1400" dirty="0" smtClean="0">
                <a:latin typeface="Times New Roman" pitchFamily="18" charset="0"/>
                <a:cs typeface="Times New Roman" pitchFamily="18" charset="0"/>
              </a:rPr>
              <a:t>4. Шла Саша по шоссе и сосала сушку.</a:t>
            </a:r>
          </a:p>
          <a:p>
            <a:r>
              <a:rPr lang="ru-RU" sz="1400" dirty="0" smtClean="0">
                <a:latin typeface="Times New Roman" pitchFamily="18" charset="0"/>
                <a:cs typeface="Times New Roman" pitchFamily="18" charset="0"/>
              </a:rPr>
              <a:t>5. Села Олеся, с печи ноги </a:t>
            </a:r>
            <a:r>
              <a:rPr lang="ru-RU" sz="1400" dirty="0" err="1" smtClean="0">
                <a:latin typeface="Times New Roman" pitchFamily="18" charset="0"/>
                <a:cs typeface="Times New Roman" pitchFamily="18" charset="0"/>
              </a:rPr>
              <a:t>свеся</a:t>
            </a:r>
            <a:r>
              <a:rPr lang="ru-RU" sz="1400" dirty="0" smtClean="0">
                <a:latin typeface="Times New Roman" pitchFamily="18" charset="0"/>
                <a:cs typeface="Times New Roman" pitchFamily="18" charset="0"/>
              </a:rPr>
              <a:t>, не смейся, Олеся, а на печи грейся.</a:t>
            </a:r>
          </a:p>
          <a:p>
            <a:r>
              <a:rPr lang="ru-RU" sz="1400" dirty="0" smtClean="0">
                <a:latin typeface="Times New Roman" pitchFamily="18" charset="0"/>
                <a:cs typeface="Times New Roman" pitchFamily="18" charset="0"/>
              </a:rPr>
              <a:t>6. У Саньки новенькие санки.</a:t>
            </a:r>
          </a:p>
          <a:p>
            <a:r>
              <a:rPr lang="ru-RU" sz="1400" dirty="0" smtClean="0">
                <a:latin typeface="Times New Roman" pitchFamily="18" charset="0"/>
                <a:cs typeface="Times New Roman" pitchFamily="18" charset="0"/>
              </a:rPr>
              <a:t>7.</a:t>
            </a:r>
          </a:p>
          <a:p>
            <a:r>
              <a:rPr lang="ru-RU" sz="1400" dirty="0" smtClean="0">
                <a:latin typeface="Times New Roman" pitchFamily="18" charset="0"/>
                <a:cs typeface="Times New Roman" pitchFamily="18" charset="0"/>
              </a:rPr>
              <a:t>Ах, вы, сени, сени, сени</a:t>
            </a:r>
          </a:p>
          <a:p>
            <a:r>
              <a:rPr lang="ru-RU" sz="1400" dirty="0" smtClean="0">
                <a:latin typeface="Times New Roman" pitchFamily="18" charset="0"/>
                <a:cs typeface="Times New Roman" pitchFamily="18" charset="0"/>
              </a:rPr>
              <a:t>Вышел в сени сонный Сеня.</a:t>
            </a:r>
          </a:p>
          <a:p>
            <a:r>
              <a:rPr lang="ru-RU" sz="1400" dirty="0" smtClean="0">
                <a:latin typeface="Times New Roman" pitchFamily="18" charset="0"/>
                <a:cs typeface="Times New Roman" pitchFamily="18" charset="0"/>
              </a:rPr>
              <a:t>И в сенях споткнулся Сеня,</a:t>
            </a:r>
          </a:p>
          <a:p>
            <a:r>
              <a:rPr lang="ru-RU" sz="1400" dirty="0" smtClean="0">
                <a:latin typeface="Times New Roman" pitchFamily="18" charset="0"/>
                <a:cs typeface="Times New Roman" pitchFamily="18" charset="0"/>
              </a:rPr>
              <a:t>И кувырк через ступени.</a:t>
            </a:r>
          </a:p>
          <a:p>
            <a:r>
              <a:rPr lang="ru-RU" sz="1400" dirty="0" smtClean="0">
                <a:latin typeface="Times New Roman" pitchFamily="18" charset="0"/>
                <a:cs typeface="Times New Roman" pitchFamily="18" charset="0"/>
              </a:rPr>
              <a:t>8. </a:t>
            </a:r>
          </a:p>
          <a:p>
            <a:r>
              <a:rPr lang="ru-RU" sz="1400" dirty="0" smtClean="0">
                <a:latin typeface="Times New Roman" pitchFamily="18" charset="0"/>
                <a:cs typeface="Times New Roman" pitchFamily="18" charset="0"/>
              </a:rPr>
              <a:t>Сосулька испугалась высоты,</a:t>
            </a:r>
          </a:p>
          <a:p>
            <a:r>
              <a:rPr lang="ru-RU" sz="1400" dirty="0" smtClean="0">
                <a:latin typeface="Times New Roman" pitchFamily="18" charset="0"/>
                <a:cs typeface="Times New Roman" pitchFamily="18" charset="0"/>
              </a:rPr>
              <a:t>Сосулька от испуга стала плакать;</a:t>
            </a:r>
          </a:p>
          <a:p>
            <a:r>
              <a:rPr lang="ru-RU" sz="1400" dirty="0" smtClean="0">
                <a:latin typeface="Times New Roman" pitchFamily="18" charset="0"/>
                <a:cs typeface="Times New Roman" pitchFamily="18" charset="0"/>
              </a:rPr>
              <a:t>И потому опять настала слякоть.</a:t>
            </a:r>
          </a:p>
          <a:p>
            <a:r>
              <a:rPr lang="ru-RU" sz="1400" dirty="0" smtClean="0">
                <a:latin typeface="Times New Roman" pitchFamily="18" charset="0"/>
                <a:cs typeface="Times New Roman" pitchFamily="18" charset="0"/>
              </a:rPr>
              <a:t>9.Соня, погляди в окно,</a:t>
            </a:r>
          </a:p>
          <a:p>
            <a:r>
              <a:rPr lang="ru-RU" sz="1400" dirty="0" smtClean="0">
                <a:latin typeface="Times New Roman" pitchFamily="18" charset="0"/>
                <a:cs typeface="Times New Roman" pitchFamily="18" charset="0"/>
              </a:rPr>
              <a:t>Сколько снегу нанесло!</a:t>
            </a:r>
          </a:p>
          <a:p>
            <a:r>
              <a:rPr lang="ru-RU" sz="1400" dirty="0" smtClean="0">
                <a:latin typeface="Times New Roman" pitchFamily="18" charset="0"/>
                <a:cs typeface="Times New Roman" pitchFamily="18" charset="0"/>
              </a:rPr>
              <a:t>И в лесу, и в саду</a:t>
            </a:r>
          </a:p>
          <a:p>
            <a:r>
              <a:rPr lang="ru-RU" sz="1400" dirty="0" smtClean="0">
                <a:latin typeface="Times New Roman" pitchFamily="18" charset="0"/>
                <a:cs typeface="Times New Roman" pitchFamily="18" charset="0"/>
              </a:rPr>
              <a:t>Сосны, ели - всё в снегу.</a:t>
            </a:r>
          </a:p>
          <a:p>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428596"/>
            <a:ext cx="6172200" cy="8358245"/>
          </a:xfrm>
        </p:spPr>
        <p:txBody>
          <a:bodyPr/>
          <a:lstStyle/>
          <a:p>
            <a:endParaRPr lang="ru-RU" sz="1400" dirty="0" smtClean="0"/>
          </a:p>
          <a:p>
            <a:r>
              <a:rPr lang="ru-RU" sz="1400" dirty="0" smtClean="0">
                <a:latin typeface="Times New Roman" pitchFamily="18" charset="0"/>
                <a:cs typeface="Times New Roman" pitchFamily="18" charset="0"/>
              </a:rPr>
              <a:t>10</a:t>
            </a:r>
            <a:r>
              <a:rPr lang="ru-RU" sz="1400" dirty="0" smtClean="0">
                <a:latin typeface="Times New Roman" pitchFamily="18" charset="0"/>
                <a:cs typeface="Times New Roman" pitchFamily="18" charset="0"/>
              </a:rPr>
              <a:t>. Сосать </a:t>
            </a:r>
            <a:r>
              <a:rPr lang="ru-RU" sz="1400" dirty="0" err="1" smtClean="0">
                <a:latin typeface="Times New Roman" pitchFamily="18" charset="0"/>
                <a:cs typeface="Times New Roman" pitchFamily="18" charset="0"/>
              </a:rPr>
              <a:t>сосульку-вот</a:t>
            </a:r>
            <a:r>
              <a:rPr lang="ru-RU" sz="1400" dirty="0" smtClean="0">
                <a:latin typeface="Times New Roman" pitchFamily="18" charset="0"/>
                <a:cs typeface="Times New Roman" pitchFamily="18" charset="0"/>
              </a:rPr>
              <a:t> беда!- нам строго запрещается.</a:t>
            </a:r>
          </a:p>
          <a:p>
            <a:r>
              <a:rPr lang="ru-RU" sz="1400" dirty="0" smtClean="0">
                <a:latin typeface="Times New Roman" pitchFamily="18" charset="0"/>
                <a:cs typeface="Times New Roman" pitchFamily="18" charset="0"/>
              </a:rPr>
              <a:t>Но почему она тогда сосулькой называется?</a:t>
            </a:r>
          </a:p>
          <a:p>
            <a:r>
              <a:rPr lang="ru-RU" sz="1400" dirty="0" smtClean="0">
                <a:latin typeface="Times New Roman" pitchFamily="18" charset="0"/>
                <a:cs typeface="Times New Roman" pitchFamily="18" charset="0"/>
              </a:rPr>
              <a:t>11.</a:t>
            </a:r>
          </a:p>
          <a:p>
            <a:r>
              <a:rPr lang="ru-RU" sz="1400" dirty="0" smtClean="0">
                <a:latin typeface="Times New Roman" pitchFamily="18" charset="0"/>
                <a:cs typeface="Times New Roman" pitchFamily="18" charset="0"/>
              </a:rPr>
              <a:t>Пёс лису учуять смог -</a:t>
            </a:r>
          </a:p>
          <a:p>
            <a:r>
              <a:rPr lang="ru-RU" sz="1400" dirty="0" smtClean="0">
                <a:latin typeface="Times New Roman" pitchFamily="18" charset="0"/>
                <a:cs typeface="Times New Roman" pitchFamily="18" charset="0"/>
              </a:rPr>
              <a:t>Сразу подал голосок.</a:t>
            </a:r>
          </a:p>
          <a:p>
            <a:r>
              <a:rPr lang="ru-RU" sz="1400" dirty="0" smtClean="0">
                <a:latin typeface="Times New Roman" pitchFamily="18" charset="0"/>
                <a:cs typeface="Times New Roman" pitchFamily="18" charset="0"/>
              </a:rPr>
              <a:t>Унеслась лиса в лесок -</a:t>
            </a:r>
          </a:p>
          <a:p>
            <a:r>
              <a:rPr lang="ru-RU" sz="1400" dirty="0" smtClean="0">
                <a:latin typeface="Times New Roman" pitchFamily="18" charset="0"/>
                <a:cs typeface="Times New Roman" pitchFamily="18" charset="0"/>
              </a:rPr>
              <a:t>Сала дали псу кусок.</a:t>
            </a:r>
          </a:p>
          <a:p>
            <a:r>
              <a:rPr lang="ru-RU" sz="1400" b="1" dirty="0" smtClean="0">
                <a:latin typeface="Times New Roman" pitchFamily="18" charset="0"/>
                <a:cs typeface="Times New Roman" pitchFamily="18" charset="0"/>
              </a:rPr>
              <a:t>Звук T</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 Тетерев сидел у Терентия в клетке, а тетёрка с </a:t>
            </a:r>
            <a:r>
              <a:rPr lang="ru-RU" sz="1400" dirty="0" err="1" smtClean="0">
                <a:latin typeface="Times New Roman" pitchFamily="18" charset="0"/>
                <a:cs typeface="Times New Roman" pitchFamily="18" charset="0"/>
              </a:rPr>
              <a:t>тетеревятками</a:t>
            </a:r>
            <a:r>
              <a:rPr lang="ru-RU" sz="1400" dirty="0" smtClean="0">
                <a:latin typeface="Times New Roman" pitchFamily="18" charset="0"/>
                <a:cs typeface="Times New Roman" pitchFamily="18" charset="0"/>
              </a:rPr>
              <a:t> в лесу на ветке. </a:t>
            </a:r>
          </a:p>
          <a:p>
            <a:r>
              <a:rPr lang="ru-RU" sz="1400" dirty="0" smtClean="0">
                <a:latin typeface="Times New Roman" pitchFamily="18" charset="0"/>
                <a:cs typeface="Times New Roman" pitchFamily="18" charset="0"/>
              </a:rPr>
              <a:t>2, Ткёт ткач ткани на платье Тане.</a:t>
            </a:r>
          </a:p>
          <a:p>
            <a:r>
              <a:rPr lang="ru-RU" sz="1400" dirty="0" smtClean="0">
                <a:latin typeface="Times New Roman" pitchFamily="18" charset="0"/>
                <a:cs typeface="Times New Roman" pitchFamily="18" charset="0"/>
              </a:rPr>
              <a:t>3. Где растяпа да тетеря – там не прибыль, а потеря.</a:t>
            </a:r>
          </a:p>
          <a:p>
            <a:r>
              <a:rPr lang="ru-RU" sz="1400" dirty="0" smtClean="0">
                <a:latin typeface="Times New Roman" pitchFamily="18" charset="0"/>
                <a:cs typeface="Times New Roman" pitchFamily="18" charset="0"/>
              </a:rPr>
              <a:t>4. В печурке – три чурки, три гуся, три утки.</a:t>
            </a:r>
          </a:p>
          <a:p>
            <a:r>
              <a:rPr lang="ru-RU" sz="1400" dirty="0" smtClean="0">
                <a:latin typeface="Times New Roman" pitchFamily="18" charset="0"/>
                <a:cs typeface="Times New Roman" pitchFamily="18" charset="0"/>
              </a:rPr>
              <a:t>5. У Тани тайна, это Танина тайна, И Таня таит эту тайну.</a:t>
            </a:r>
          </a:p>
          <a:p>
            <a:r>
              <a:rPr lang="ru-RU" sz="1400" dirty="0" smtClean="0">
                <a:latin typeface="Times New Roman" pitchFamily="18" charset="0"/>
                <a:cs typeface="Times New Roman" pitchFamily="18" charset="0"/>
              </a:rPr>
              <a:t>6. Картина опутана паутиной, на картине Лилипуты в паутине.</a:t>
            </a:r>
          </a:p>
          <a:p>
            <a:r>
              <a:rPr lang="ru-RU" sz="1400" dirty="0" smtClean="0">
                <a:latin typeface="Times New Roman" pitchFamily="18" charset="0"/>
                <a:cs typeface="Times New Roman" pitchFamily="18" charset="0"/>
              </a:rPr>
              <a:t>7. Токарь в </a:t>
            </a:r>
            <a:r>
              <a:rPr lang="ru-RU" sz="1400" dirty="0" err="1" smtClean="0">
                <a:latin typeface="Times New Roman" pitchFamily="18" charset="0"/>
                <a:cs typeface="Times New Roman" pitchFamily="18" charset="0"/>
              </a:rPr>
              <a:t>коротайке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окоротал</a:t>
            </a:r>
            <a:r>
              <a:rPr lang="ru-RU" sz="1400" dirty="0" smtClean="0">
                <a:latin typeface="Times New Roman" pitchFamily="18" charset="0"/>
                <a:cs typeface="Times New Roman" pitchFamily="18" charset="0"/>
              </a:rPr>
              <a:t> таратайку.</a:t>
            </a:r>
          </a:p>
          <a:p>
            <a:r>
              <a:rPr lang="ru-RU" sz="1400" dirty="0" smtClean="0">
                <a:latin typeface="Times New Roman" pitchFamily="18" charset="0"/>
                <a:cs typeface="Times New Roman" pitchFamily="18" charset="0"/>
              </a:rPr>
              <a:t>8. Толком толковать, да без толку </a:t>
            </a:r>
            <a:r>
              <a:rPr lang="ru-RU" sz="1400" dirty="0" err="1" smtClean="0">
                <a:latin typeface="Times New Roman" pitchFamily="18" charset="0"/>
                <a:cs typeface="Times New Roman" pitchFamily="18" charset="0"/>
              </a:rPr>
              <a:t>расперетолковывать</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9.</a:t>
            </a:r>
          </a:p>
          <a:p>
            <a:r>
              <a:rPr lang="ru-RU" sz="1400" dirty="0" smtClean="0">
                <a:latin typeface="Times New Roman" pitchFamily="18" charset="0"/>
                <a:cs typeface="Times New Roman" pitchFamily="18" charset="0"/>
              </a:rPr>
              <a:t>Только Таня утром встанет, танцевать Танюшу тянет. </a:t>
            </a:r>
          </a:p>
          <a:p>
            <a:r>
              <a:rPr lang="ru-RU" sz="1400" dirty="0" smtClean="0">
                <a:latin typeface="Times New Roman" pitchFamily="18" charset="0"/>
                <a:cs typeface="Times New Roman" pitchFamily="18" charset="0"/>
              </a:rPr>
              <a:t>Что тут долго объяснять! – Таня любит танцевать.</a:t>
            </a:r>
          </a:p>
          <a:p>
            <a:r>
              <a:rPr lang="ru-RU" sz="1400" b="1" dirty="0" smtClean="0">
                <a:latin typeface="Times New Roman" pitchFamily="18" charset="0"/>
                <a:cs typeface="Times New Roman" pitchFamily="18" charset="0"/>
              </a:rPr>
              <a:t>Звук Ф</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 Наш </a:t>
            </a:r>
            <a:r>
              <a:rPr lang="ru-RU" sz="1400" dirty="0" err="1" smtClean="0">
                <a:latin typeface="Times New Roman" pitchFamily="18" charset="0"/>
                <a:cs typeface="Times New Roman" pitchFamily="18" charset="0"/>
              </a:rPr>
              <a:t>Филат</a:t>
            </a:r>
            <a:r>
              <a:rPr lang="ru-RU" sz="1400" dirty="0" smtClean="0">
                <a:latin typeface="Times New Roman" pitchFamily="18" charset="0"/>
                <a:cs typeface="Times New Roman" pitchFamily="18" charset="0"/>
              </a:rPr>
              <a:t> не бывает виноват.</a:t>
            </a:r>
          </a:p>
          <a:p>
            <a:r>
              <a:rPr lang="ru-RU" sz="1400" dirty="0" smtClean="0">
                <a:latin typeface="Times New Roman" pitchFamily="18" charset="0"/>
                <a:cs typeface="Times New Roman" pitchFamily="18" charset="0"/>
              </a:rPr>
              <a:t>2. Филипп к печке прилип.</a:t>
            </a:r>
          </a:p>
          <a:p>
            <a:r>
              <a:rPr lang="ru-RU" sz="1400" dirty="0" smtClean="0">
                <a:latin typeface="Times New Roman" pitchFamily="18" charset="0"/>
                <a:cs typeface="Times New Roman" pitchFamily="18" charset="0"/>
              </a:rPr>
              <a:t>3. У Фани – фуфайка, у Феди – туфли.</a:t>
            </a:r>
          </a:p>
          <a:p>
            <a:r>
              <a:rPr lang="ru-RU" sz="1400" dirty="0" smtClean="0">
                <a:latin typeface="Times New Roman" pitchFamily="18" charset="0"/>
                <a:cs typeface="Times New Roman" pitchFamily="18" charset="0"/>
              </a:rPr>
              <a:t>4. Михаил играл в Футбол, он забил в ворота гол.</a:t>
            </a:r>
          </a:p>
          <a:p>
            <a:r>
              <a:rPr lang="ru-RU" sz="1400" dirty="0" smtClean="0">
                <a:latin typeface="Times New Roman" pitchFamily="18" charset="0"/>
                <a:cs typeface="Times New Roman" pitchFamily="18" charset="0"/>
              </a:rPr>
              <a:t>5. Флот плывет к родной земле, флаг на каждом корабле.</a:t>
            </a:r>
          </a:p>
          <a:p>
            <a:r>
              <a:rPr lang="ru-RU" sz="1400" dirty="0" smtClean="0">
                <a:latin typeface="Times New Roman" pitchFamily="18" charset="0"/>
                <a:cs typeface="Times New Roman" pitchFamily="18" charset="0"/>
              </a:rPr>
              <a:t>6. У </a:t>
            </a:r>
            <a:r>
              <a:rPr lang="ru-RU" sz="1400" dirty="0" err="1" smtClean="0">
                <a:latin typeface="Times New Roman" pitchFamily="18" charset="0"/>
                <a:cs typeface="Times New Roman" pitchFamily="18" charset="0"/>
              </a:rPr>
              <a:t>Фадея</a:t>
            </a:r>
            <a:r>
              <a:rPr lang="ru-RU" sz="1400" dirty="0" smtClean="0">
                <a:latin typeface="Times New Roman" pitchFamily="18" charset="0"/>
                <a:cs typeface="Times New Roman" pitchFamily="18" charset="0"/>
              </a:rPr>
              <a:t> дафнии.</a:t>
            </a:r>
          </a:p>
          <a:p>
            <a:r>
              <a:rPr lang="ru-RU" sz="1400" dirty="0" smtClean="0">
                <a:latin typeface="Times New Roman" pitchFamily="18" charset="0"/>
                <a:cs typeface="Times New Roman" pitchFamily="18" charset="0"/>
              </a:rPr>
              <a:t>7. Филя в фильме – фельдфебель.</a:t>
            </a:r>
          </a:p>
          <a:p>
            <a:r>
              <a:rPr lang="ru-RU" sz="1400" dirty="0" smtClean="0">
                <a:latin typeface="Times New Roman" pitchFamily="18" charset="0"/>
                <a:cs typeface="Times New Roman" pitchFamily="18" charset="0"/>
              </a:rPr>
              <a:t>8. У Феофана </a:t>
            </a:r>
            <a:r>
              <a:rPr lang="ru-RU" sz="1400" dirty="0" err="1" smtClean="0">
                <a:latin typeface="Times New Roman" pitchFamily="18" charset="0"/>
                <a:cs typeface="Times New Roman" pitchFamily="18" charset="0"/>
              </a:rPr>
              <a:t>Митрофаныча</a:t>
            </a:r>
            <a:r>
              <a:rPr lang="ru-RU" sz="1400" dirty="0" smtClean="0">
                <a:latin typeface="Times New Roman" pitchFamily="18" charset="0"/>
                <a:cs typeface="Times New Roman" pitchFamily="18" charset="0"/>
              </a:rPr>
              <a:t> три сына </a:t>
            </a:r>
            <a:r>
              <a:rPr lang="ru-RU" sz="1400" dirty="0" err="1" smtClean="0">
                <a:latin typeface="Times New Roman" pitchFamily="18" charset="0"/>
                <a:cs typeface="Times New Roman" pitchFamily="18" charset="0"/>
              </a:rPr>
              <a:t>Феофаныча</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9. На фотографии у Федора – Федора, на фотографии у Федоры – Фёдор.</a:t>
            </a:r>
          </a:p>
          <a:p>
            <a:r>
              <a:rPr lang="ru-RU" sz="1400" dirty="0" smtClean="0">
                <a:latin typeface="Times New Roman" pitchFamily="18" charset="0"/>
                <a:cs typeface="Times New Roman" pitchFamily="18" charset="0"/>
              </a:rPr>
              <a:t> </a:t>
            </a:r>
          </a:p>
          <a:p>
            <a:pPr>
              <a:buNone/>
            </a:pPr>
            <a:r>
              <a:rPr lang="ru-RU" sz="1400" dirty="0" smtClean="0">
                <a:latin typeface="Times New Roman" pitchFamily="18" charset="0"/>
                <a:cs typeface="Times New Roman" pitchFamily="18" charset="0"/>
              </a:rPr>
              <a:t> </a:t>
            </a:r>
          </a:p>
          <a:p>
            <a:pPr>
              <a:buNone/>
            </a:pPr>
            <a:r>
              <a:rPr lang="ru-RU" sz="1400" dirty="0" smtClean="0"/>
              <a:t> </a:t>
            </a:r>
          </a:p>
          <a:p>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a:xfrm>
            <a:off x="4714884" y="8657167"/>
            <a:ext cx="1600200" cy="486833"/>
          </a:xfrm>
        </p:spPr>
        <p:txBody>
          <a:bodyPr/>
          <a:lstStyle/>
          <a:p>
            <a:pPr>
              <a:defRPr/>
            </a:pPr>
            <a:fld id="{945B2468-FAC8-4ED0-AD60-C2B1C9B28069}" type="slidenum">
              <a:rPr lang="ru-RU" smtClean="0"/>
              <a:pPr>
                <a:defRPr/>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428596"/>
            <a:ext cx="6172200" cy="8501122"/>
          </a:xfrm>
        </p:spPr>
        <p:txBody>
          <a:bodyPr/>
          <a:lstStyle/>
          <a:p>
            <a:r>
              <a:rPr lang="ru-RU" sz="1400" b="1" dirty="0" smtClean="0"/>
              <a:t>Звук Х</a:t>
            </a:r>
            <a:endParaRPr lang="ru-RU" sz="1400" dirty="0" smtClean="0"/>
          </a:p>
          <a:p>
            <a:r>
              <a:rPr lang="ru-RU" sz="1400" dirty="0" smtClean="0">
                <a:latin typeface="Times New Roman" pitchFamily="18" charset="0"/>
                <a:cs typeface="Times New Roman" pitchFamily="18" charset="0"/>
              </a:rPr>
              <a:t>1. Вкусная халва мастеру хвала.</a:t>
            </a:r>
          </a:p>
          <a:p>
            <a:r>
              <a:rPr lang="ru-RU" sz="1400" dirty="0" smtClean="0">
                <a:latin typeface="Times New Roman" pitchFamily="18" charset="0"/>
                <a:cs typeface="Times New Roman" pitchFamily="18" charset="0"/>
              </a:rPr>
              <a:t>2. Прохор и Пахом ехали верхом.</a:t>
            </a:r>
          </a:p>
          <a:p>
            <a:r>
              <a:rPr lang="ru-RU" sz="1400" dirty="0" smtClean="0">
                <a:latin typeface="Times New Roman" pitchFamily="18" charset="0"/>
                <a:cs typeface="Times New Roman" pitchFamily="18" charset="0"/>
              </a:rPr>
              <a:t>3. </a:t>
            </a:r>
            <a:r>
              <a:rPr lang="ru-RU" sz="1400" dirty="0" err="1" smtClean="0">
                <a:latin typeface="Times New Roman" pitchFamily="18" charset="0"/>
                <a:cs typeface="Times New Roman" pitchFamily="18" charset="0"/>
              </a:rPr>
              <a:t>Муха-горюха</a:t>
            </a:r>
            <a:r>
              <a:rPr lang="ru-RU" sz="1400" dirty="0" smtClean="0">
                <a:latin typeface="Times New Roman" pitchFamily="18" charset="0"/>
                <a:cs typeface="Times New Roman" pitchFamily="18" charset="0"/>
              </a:rPr>
              <a:t> села на ухо.</a:t>
            </a:r>
          </a:p>
          <a:p>
            <a:r>
              <a:rPr lang="ru-RU" sz="1400" dirty="0" smtClean="0">
                <a:latin typeface="Times New Roman" pitchFamily="18" charset="0"/>
                <a:cs typeface="Times New Roman" pitchFamily="18" charset="0"/>
              </a:rPr>
              <a:t>4. Хороша будет уха.</a:t>
            </a:r>
          </a:p>
          <a:p>
            <a:r>
              <a:rPr lang="ru-RU" sz="1400" dirty="0" smtClean="0">
                <a:latin typeface="Times New Roman" pitchFamily="18" charset="0"/>
                <a:cs typeface="Times New Roman" pitchFamily="18" charset="0"/>
              </a:rPr>
              <a:t>5. На Тихоне хитон.</a:t>
            </a:r>
          </a:p>
          <a:p>
            <a:r>
              <a:rPr lang="ru-RU" sz="1400" dirty="0" smtClean="0">
                <a:latin typeface="Times New Roman" pitchFamily="18" charset="0"/>
                <a:cs typeface="Times New Roman" pitchFamily="18" charset="0"/>
              </a:rPr>
              <a:t>6. Хорь мохнатый, а Михей лохматый. </a:t>
            </a:r>
          </a:p>
          <a:p>
            <a:r>
              <a:rPr lang="ru-RU" sz="1400" dirty="0" smtClean="0">
                <a:latin typeface="Times New Roman" pitchFamily="18" charset="0"/>
                <a:cs typeface="Times New Roman" pitchFamily="18" charset="0"/>
              </a:rPr>
              <a:t>7. Хохлатые хохотушки хохотом хохотали: «</a:t>
            </a:r>
            <a:r>
              <a:rPr lang="ru-RU" sz="1400" dirty="0" err="1" smtClean="0">
                <a:latin typeface="Times New Roman" pitchFamily="18" charset="0"/>
                <a:cs typeface="Times New Roman" pitchFamily="18" charset="0"/>
              </a:rPr>
              <a:t>ха-ха-ха-ха-ха</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8. Был саду переполох – там расцвел чертополох.</a:t>
            </a:r>
          </a:p>
          <a:p>
            <a:r>
              <a:rPr lang="ru-RU" sz="1400" dirty="0" smtClean="0">
                <a:latin typeface="Times New Roman" pitchFamily="18" charset="0"/>
                <a:cs typeface="Times New Roman" pitchFamily="18" charset="0"/>
              </a:rPr>
              <a:t>Чтобы сад твой не заглох, пропололи чертополох.</a:t>
            </a:r>
          </a:p>
          <a:p>
            <a:r>
              <a:rPr lang="ru-RU" sz="1400" dirty="0" smtClean="0">
                <a:latin typeface="Times New Roman" pitchFamily="18" charset="0"/>
                <a:cs typeface="Times New Roman" pitchFamily="18" charset="0"/>
              </a:rPr>
              <a:t>9. Хотим поехать на оленях, архарах, буйволах, тюленях, тапирах,</a:t>
            </a:r>
          </a:p>
          <a:p>
            <a:r>
              <a:rPr lang="ru-RU" sz="1400" dirty="0" smtClean="0">
                <a:latin typeface="Times New Roman" pitchFamily="18" charset="0"/>
                <a:cs typeface="Times New Roman" pitchFamily="18" charset="0"/>
              </a:rPr>
              <a:t>Леопардах, львах, верблюдах, мулах и волнах.</a:t>
            </a:r>
          </a:p>
          <a:p>
            <a:r>
              <a:rPr lang="ru-RU" sz="1400" dirty="0" smtClean="0">
                <a:latin typeface="Times New Roman" pitchFamily="18" charset="0"/>
                <a:cs typeface="Times New Roman" pitchFamily="18" charset="0"/>
              </a:rPr>
              <a:t>10. Хлопотун-хлопотун и хлопотунья-хлопотунья хлопотали и хохотали.</a:t>
            </a:r>
          </a:p>
          <a:p>
            <a:r>
              <a:rPr lang="ru-RU" sz="1400" dirty="0" smtClean="0">
                <a:latin typeface="Times New Roman" pitchFamily="18" charset="0"/>
                <a:cs typeface="Times New Roman" pitchFamily="18" charset="0"/>
              </a:rPr>
              <a:t>11.Ха-ха-ха, ха-ха-ха - есть у нас два петуха.</a:t>
            </a:r>
          </a:p>
          <a:p>
            <a:r>
              <a:rPr lang="ru-RU" sz="1400" dirty="0" smtClean="0">
                <a:latin typeface="Times New Roman" pitchFamily="18" charset="0"/>
                <a:cs typeface="Times New Roman" pitchFamily="18" charset="0"/>
              </a:rPr>
              <a:t>Хи-хи-хи, хи-хи-хи - всё дерутся петухи.</a:t>
            </a:r>
          </a:p>
          <a:p>
            <a:r>
              <a:rPr lang="ru-RU" sz="1400" dirty="0" err="1" smtClean="0">
                <a:latin typeface="Times New Roman" pitchFamily="18" charset="0"/>
                <a:cs typeface="Times New Roman" pitchFamily="18" charset="0"/>
              </a:rPr>
              <a:t>Ху-ху-ху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ху-ху-ху</a:t>
            </a:r>
            <a:r>
              <a:rPr lang="ru-RU" sz="1400" dirty="0" smtClean="0">
                <a:latin typeface="Times New Roman" pitchFamily="18" charset="0"/>
                <a:cs typeface="Times New Roman" pitchFamily="18" charset="0"/>
              </a:rPr>
              <a:t> - клювы все у них в пуху.</a:t>
            </a:r>
          </a:p>
          <a:p>
            <a:r>
              <a:rPr lang="ru-RU" sz="1400" dirty="0" smtClean="0">
                <a:latin typeface="Times New Roman" pitchFamily="18" charset="0"/>
                <a:cs typeface="Times New Roman" pitchFamily="18" charset="0"/>
              </a:rPr>
              <a:t>Хи-хи-хи, хи-хи-хи - хватит драться, петухи!</a:t>
            </a:r>
          </a:p>
          <a:p>
            <a:r>
              <a:rPr lang="ru-RU" sz="1400" dirty="0" smtClean="0">
                <a:latin typeface="Times New Roman" pitchFamily="18" charset="0"/>
                <a:cs typeface="Times New Roman" pitchFamily="18" charset="0"/>
              </a:rPr>
              <a:t>Ха-ха-ха, ха-ха-ха - без хвостов два петуха.</a:t>
            </a:r>
          </a:p>
          <a:p>
            <a:r>
              <a:rPr lang="ru-RU" sz="1400" dirty="0" smtClean="0">
                <a:latin typeface="Times New Roman" pitchFamily="18" charset="0"/>
                <a:cs typeface="Times New Roman" pitchFamily="18" charset="0"/>
              </a:rPr>
              <a:t>12.</a:t>
            </a:r>
          </a:p>
          <a:p>
            <a:r>
              <a:rPr lang="ru-RU" sz="1400" dirty="0" smtClean="0">
                <a:latin typeface="Times New Roman" pitchFamily="18" charset="0"/>
                <a:cs typeface="Times New Roman" pitchFamily="18" charset="0"/>
              </a:rPr>
              <a:t>Ха-ха-ха, ха-ха-ха - на обед у нас уха.</a:t>
            </a:r>
          </a:p>
          <a:p>
            <a:r>
              <a:rPr lang="ru-RU" sz="1400" dirty="0" smtClean="0">
                <a:latin typeface="Times New Roman" pitchFamily="18" charset="0"/>
                <a:cs typeface="Times New Roman" pitchFamily="18" charset="0"/>
              </a:rPr>
              <a:t>Хи-хи-хи, хи-хи-хи - дай попробовать ухи.</a:t>
            </a:r>
          </a:p>
          <a:p>
            <a:r>
              <a:rPr lang="ru-RU" sz="1400" dirty="0" err="1" smtClean="0">
                <a:latin typeface="Times New Roman" pitchFamily="18" charset="0"/>
                <a:cs typeface="Times New Roman" pitchFamily="18" charset="0"/>
              </a:rPr>
              <a:t>Хе-хе-хе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хе-хе-хе</a:t>
            </a:r>
            <a:r>
              <a:rPr lang="ru-RU" sz="1400" dirty="0" smtClean="0">
                <a:latin typeface="Times New Roman" pitchFamily="18" charset="0"/>
                <a:cs typeface="Times New Roman" pitchFamily="18" charset="0"/>
              </a:rPr>
              <a:t> - соль одна в твоей ухе.</a:t>
            </a:r>
          </a:p>
          <a:p>
            <a:r>
              <a:rPr lang="ru-RU" sz="1400" dirty="0" smtClean="0">
                <a:latin typeface="Times New Roman" pitchFamily="18" charset="0"/>
                <a:cs typeface="Times New Roman" pitchFamily="18" charset="0"/>
              </a:rPr>
              <a:t>Хи-хи-хи, хи-хи-хи - не хочу такой ухи!</a:t>
            </a:r>
          </a:p>
          <a:p>
            <a:r>
              <a:rPr lang="ru-RU" sz="1400" b="1" dirty="0" smtClean="0">
                <a:latin typeface="Times New Roman" pitchFamily="18" charset="0"/>
                <a:cs typeface="Times New Roman" pitchFamily="18" charset="0"/>
              </a:rPr>
              <a:t>Звук Ц</a:t>
            </a:r>
            <a:r>
              <a:rPr lang="ru-RU" sz="1400" dirty="0" smtClean="0">
                <a:latin typeface="Times New Roman" pitchFamily="18" charset="0"/>
                <a:cs typeface="Times New Roman" pitchFamily="18" charset="0"/>
              </a:rPr>
              <a:t>1. Не велика птица синица, да умница.</a:t>
            </a:r>
          </a:p>
          <a:p>
            <a:r>
              <a:rPr lang="ru-RU" sz="1400" dirty="0" smtClean="0">
                <a:latin typeface="Times New Roman" pitchFamily="18" charset="0"/>
                <a:cs typeface="Times New Roman" pitchFamily="18" charset="0"/>
              </a:rPr>
              <a:t>2. Бегают две курицы прямо на улице.</a:t>
            </a:r>
          </a:p>
          <a:p>
            <a:r>
              <a:rPr lang="ru-RU" sz="1400" dirty="0" smtClean="0">
                <a:latin typeface="Times New Roman" pitchFamily="18" charset="0"/>
                <a:cs typeface="Times New Roman" pitchFamily="18" charset="0"/>
              </a:rPr>
              <a:t>3. В цветнике цветут цветы.</a:t>
            </a:r>
          </a:p>
          <a:p>
            <a:r>
              <a:rPr lang="ru-RU" sz="1400" dirty="0" smtClean="0">
                <a:latin typeface="Times New Roman" pitchFamily="18" charset="0"/>
                <a:cs typeface="Times New Roman" pitchFamily="18" charset="0"/>
              </a:rPr>
              <a:t>4. В теплице у цветовода цвели гиацинты, купальницы, </a:t>
            </a:r>
            <a:r>
              <a:rPr lang="ru-RU" sz="1400" dirty="0" err="1" smtClean="0">
                <a:latin typeface="Times New Roman" pitchFamily="18" charset="0"/>
                <a:cs typeface="Times New Roman" pitchFamily="18" charset="0"/>
              </a:rPr>
              <a:t>цикломены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ценарарии</a:t>
            </a:r>
            <a:r>
              <a:rPr lang="ru-RU" sz="1400" dirty="0" smtClean="0">
                <a:latin typeface="Times New Roman" pitchFamily="18" charset="0"/>
                <a:cs typeface="Times New Roman" pitchFamily="18" charset="0"/>
              </a:rPr>
              <a:t> и циннии.</a:t>
            </a:r>
          </a:p>
          <a:p>
            <a:r>
              <a:rPr lang="ru-RU" sz="1400" dirty="0" smtClean="0">
                <a:latin typeface="Times New Roman" pitchFamily="18" charset="0"/>
                <a:cs typeface="Times New Roman" pitchFamily="18" charset="0"/>
              </a:rPr>
              <a:t>5. В цветнике у цветовода цветут гиацинты и циннии.</a:t>
            </a:r>
          </a:p>
          <a:p>
            <a:r>
              <a:rPr lang="ru-RU" sz="1400" dirty="0" smtClean="0">
                <a:latin typeface="Times New Roman" pitchFamily="18" charset="0"/>
                <a:cs typeface="Times New Roman" pitchFamily="18" charset="0"/>
              </a:rPr>
              <a:t>6. Летит скворец: зиме конец.</a:t>
            </a:r>
          </a:p>
          <a:p>
            <a:r>
              <a:rPr lang="ru-RU" sz="1400" dirty="0" smtClean="0"/>
              <a:t>деда.</a:t>
            </a:r>
          </a:p>
          <a:p>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24</a:t>
            </a:fld>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428596"/>
            <a:ext cx="6172200" cy="8286809"/>
          </a:xfrm>
        </p:spPr>
        <p:txBody>
          <a:bodyPr/>
          <a:lstStyle/>
          <a:p>
            <a:endParaRPr lang="ru-RU" sz="1400" dirty="0" smtClean="0"/>
          </a:p>
          <a:p>
            <a:r>
              <a:rPr lang="ru-RU" sz="1400" dirty="0" smtClean="0">
                <a:latin typeface="Times New Roman" pitchFamily="18" charset="0"/>
                <a:cs typeface="Times New Roman" pitchFamily="18" charset="0"/>
              </a:rPr>
              <a:t>7. Цыпленок пьет из блюдца воду.</a:t>
            </a:r>
          </a:p>
          <a:p>
            <a:r>
              <a:rPr lang="ru-RU" sz="1400" dirty="0" smtClean="0">
                <a:latin typeface="Times New Roman" pitchFamily="18" charset="0"/>
                <a:cs typeface="Times New Roman" pitchFamily="18" charset="0"/>
              </a:rPr>
              <a:t>8. Ученица-озорница получила единицу.</a:t>
            </a:r>
          </a:p>
          <a:p>
            <a:r>
              <a:rPr lang="ru-RU" sz="1400" dirty="0" smtClean="0">
                <a:latin typeface="Times New Roman" pitchFamily="18" charset="0"/>
                <a:cs typeface="Times New Roman" pitchFamily="18" charset="0"/>
              </a:rPr>
              <a:t>9. Цыпленок цапли цепко цепляется за пень.</a:t>
            </a:r>
          </a:p>
          <a:p>
            <a:r>
              <a:rPr lang="ru-RU" sz="1400" dirty="0" smtClean="0">
                <a:latin typeface="Times New Roman" pitchFamily="18" charset="0"/>
                <a:cs typeface="Times New Roman" pitchFamily="18" charset="0"/>
              </a:rPr>
              <a:t>10. Цапля чахла, цапля сохла, цапля </a:t>
            </a:r>
            <a:r>
              <a:rPr lang="ru-RU" sz="1400" dirty="0" err="1" smtClean="0">
                <a:latin typeface="Times New Roman" pitchFamily="18" charset="0"/>
                <a:cs typeface="Times New Roman" pitchFamily="18" charset="0"/>
              </a:rPr>
              <a:t>сдохла</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11. В цирке не циркуляры и циркули, в цирке тигрицы, львицы и медведицы.</a:t>
            </a:r>
          </a:p>
          <a:p>
            <a:r>
              <a:rPr lang="ru-RU" sz="1400" dirty="0" smtClean="0">
                <a:latin typeface="Times New Roman" pitchFamily="18" charset="0"/>
                <a:cs typeface="Times New Roman" pitchFamily="18" charset="0"/>
              </a:rPr>
              <a:t>12. Лекции доцента – о локации.</a:t>
            </a:r>
          </a:p>
          <a:p>
            <a:r>
              <a:rPr lang="ru-RU" sz="1400" dirty="0" smtClean="0">
                <a:latin typeface="Times New Roman" pitchFamily="18" charset="0"/>
                <a:cs typeface="Times New Roman" pitchFamily="18" charset="0"/>
              </a:rPr>
              <a:t>13. Огурцы-молодцы </a:t>
            </a:r>
            <a:r>
              <a:rPr lang="ru-RU" sz="1400" dirty="0" err="1" smtClean="0">
                <a:latin typeface="Times New Roman" pitchFamily="18" charset="0"/>
                <a:cs typeface="Times New Roman" pitchFamily="18" charset="0"/>
              </a:rPr>
              <a:t>зеленобелогубы</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14. На оконце у бойца-македонца копьецо.</a:t>
            </a:r>
          </a:p>
          <a:p>
            <a:r>
              <a:rPr lang="ru-RU" sz="1400" dirty="0" smtClean="0">
                <a:latin typeface="Times New Roman" pitchFamily="18" charset="0"/>
                <a:cs typeface="Times New Roman" pitchFamily="18" charset="0"/>
              </a:rPr>
              <a:t>15. Отец деда – дед отца, дед отца – отец деда</a:t>
            </a:r>
            <a:r>
              <a:rPr lang="ru-RU" sz="1400" dirty="0" smtClean="0">
                <a:latin typeface="Times New Roman" pitchFamily="18" charset="0"/>
                <a:cs typeface="Times New Roman" pitchFamily="18" charset="0"/>
              </a:rPr>
              <a:t>.</a:t>
            </a:r>
          </a:p>
          <a:p>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Звук Ч</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 У четырех черепашек по четыре </a:t>
            </a:r>
            <a:r>
              <a:rPr lang="ru-RU" sz="1400" dirty="0" err="1" smtClean="0">
                <a:latin typeface="Times New Roman" pitchFamily="18" charset="0"/>
                <a:cs typeface="Times New Roman" pitchFamily="18" charset="0"/>
              </a:rPr>
              <a:t>черепашенка</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2. Чайные чашки в печали, стуча и бренча, закричали.</a:t>
            </a:r>
          </a:p>
          <a:p>
            <a:r>
              <a:rPr lang="ru-RU" sz="1400" dirty="0" smtClean="0">
                <a:latin typeface="Times New Roman" pitchFamily="18" charset="0"/>
                <a:cs typeface="Times New Roman" pitchFamily="18" charset="0"/>
              </a:rPr>
              <a:t>3. На верхушке каланчи день и ночь кричат грачи.</a:t>
            </a:r>
          </a:p>
          <a:p>
            <a:r>
              <a:rPr lang="ru-RU" sz="1400" dirty="0" smtClean="0">
                <a:latin typeface="Times New Roman" pitchFamily="18" charset="0"/>
                <a:cs typeface="Times New Roman" pitchFamily="18" charset="0"/>
              </a:rPr>
              <a:t>4. Часовщик, прищурив глаз, чинит часики для нас.</a:t>
            </a:r>
          </a:p>
          <a:p>
            <a:r>
              <a:rPr lang="ru-RU" sz="1400" dirty="0" smtClean="0">
                <a:latin typeface="Times New Roman" pitchFamily="18" charset="0"/>
                <a:cs typeface="Times New Roman" pitchFamily="18" charset="0"/>
              </a:rPr>
              <a:t>5. Течет речка, печет печка.</a:t>
            </a:r>
          </a:p>
          <a:p>
            <a:r>
              <a:rPr lang="ru-RU" sz="1400" dirty="0" smtClean="0">
                <a:latin typeface="Times New Roman" pitchFamily="18" charset="0"/>
                <a:cs typeface="Times New Roman" pitchFamily="18" charset="0"/>
              </a:rPr>
              <a:t>6. </a:t>
            </a:r>
          </a:p>
          <a:p>
            <a:r>
              <a:rPr lang="ru-RU" sz="1400" dirty="0" smtClean="0">
                <a:latin typeface="Times New Roman" pitchFamily="18" charset="0"/>
                <a:cs typeface="Times New Roman" pitchFamily="18" charset="0"/>
              </a:rPr>
              <a:t>В четверг четвертого числа</a:t>
            </a:r>
          </a:p>
          <a:p>
            <a:r>
              <a:rPr lang="ru-RU" sz="1400" dirty="0" smtClean="0">
                <a:latin typeface="Times New Roman" pitchFamily="18" charset="0"/>
                <a:cs typeface="Times New Roman" pitchFamily="18" charset="0"/>
              </a:rPr>
              <a:t>В четыре с четвертью часа</a:t>
            </a:r>
          </a:p>
          <a:p>
            <a:r>
              <a:rPr lang="ru-RU" sz="1400" dirty="0" smtClean="0">
                <a:latin typeface="Times New Roman" pitchFamily="18" charset="0"/>
                <a:cs typeface="Times New Roman" pitchFamily="18" charset="0"/>
              </a:rPr>
              <a:t>Четыре черненьких чертенка</a:t>
            </a:r>
          </a:p>
          <a:p>
            <a:r>
              <a:rPr lang="ru-RU" sz="1400" dirty="0" smtClean="0">
                <a:latin typeface="Times New Roman" pitchFamily="18" charset="0"/>
                <a:cs typeface="Times New Roman" pitchFamily="18" charset="0"/>
              </a:rPr>
              <a:t>Чертили черными чернилами чертеж.</a:t>
            </a:r>
          </a:p>
          <a:p>
            <a:r>
              <a:rPr lang="ru-RU" sz="1400" dirty="0" smtClean="0">
                <a:latin typeface="Times New Roman" pitchFamily="18" charset="0"/>
                <a:cs typeface="Times New Roman" pitchFamily="18" charset="0"/>
              </a:rPr>
              <a:t>7. </a:t>
            </a:r>
          </a:p>
          <a:p>
            <a:r>
              <a:rPr lang="ru-RU" sz="1400" dirty="0" smtClean="0">
                <a:latin typeface="Times New Roman" pitchFamily="18" charset="0"/>
                <a:cs typeface="Times New Roman" pitchFamily="18" charset="0"/>
              </a:rPr>
              <a:t>Черепаха, не скучая, час сидит за чашкой чая.</a:t>
            </a:r>
          </a:p>
          <a:p>
            <a:r>
              <a:rPr lang="ru-RU" sz="1400" dirty="0" smtClean="0">
                <a:latin typeface="Times New Roman" pitchFamily="18" charset="0"/>
                <a:cs typeface="Times New Roman" pitchFamily="18" charset="0"/>
              </a:rPr>
              <a:t>Черепаха всех смешит, потому что не спешит.</a:t>
            </a:r>
          </a:p>
          <a:p>
            <a:r>
              <a:rPr lang="ru-RU" sz="1400" dirty="0" smtClean="0">
                <a:latin typeface="Times New Roman" pitchFamily="18" charset="0"/>
                <a:cs typeface="Times New Roman" pitchFamily="18" charset="0"/>
              </a:rPr>
              <a:t>А куда спешить тому, кто всегда в своем дому.</a:t>
            </a:r>
          </a:p>
          <a:p>
            <a:r>
              <a:rPr lang="ru-RU" sz="1400" dirty="0" smtClean="0">
                <a:latin typeface="Times New Roman" pitchFamily="18" charset="0"/>
                <a:cs typeface="Times New Roman" pitchFamily="18" charset="0"/>
              </a:rPr>
              <a:t>8.</a:t>
            </a:r>
          </a:p>
          <a:p>
            <a:r>
              <a:rPr lang="ru-RU" sz="1400" dirty="0" smtClean="0">
                <a:latin typeface="Times New Roman" pitchFamily="18" charset="0"/>
                <a:cs typeface="Times New Roman" pitchFamily="18" charset="0"/>
              </a:rPr>
              <a:t>Черной ночью черный кот прыгнул в черный дымоход,</a:t>
            </a:r>
          </a:p>
          <a:p>
            <a:r>
              <a:rPr lang="ru-RU" sz="1400" dirty="0" smtClean="0">
                <a:latin typeface="Times New Roman" pitchFamily="18" charset="0"/>
                <a:cs typeface="Times New Roman" pitchFamily="18" charset="0"/>
              </a:rPr>
              <a:t>В дымоходе чернота. Отыщи-ка там кота!</a:t>
            </a:r>
          </a:p>
          <a:p>
            <a:endParaRPr lang="ru-RU" sz="1400" dirty="0">
              <a:latin typeface="Times New Roman" pitchFamily="18" charset="0"/>
              <a:cs typeface="Times New Roman" pitchFamily="18" charset="0"/>
            </a:endParaRPr>
          </a:p>
        </p:txBody>
      </p:sp>
      <p:sp>
        <p:nvSpPr>
          <p:cNvPr id="4" name="Дата 3"/>
          <p:cNvSpPr>
            <a:spLocks noGrp="1"/>
          </p:cNvSpPr>
          <p:nvPr>
            <p:ph type="dt" sz="half" idx="10"/>
          </p:nvPr>
        </p:nvSpPr>
        <p:spPr>
          <a:xfrm>
            <a:off x="357166" y="8657167"/>
            <a:ext cx="1600200" cy="486833"/>
          </a:xfrm>
        </p:spPr>
        <p:txBody>
          <a:bodyPr/>
          <a:lstStyle/>
          <a:p>
            <a:pPr>
              <a:defRPr/>
            </a:pPr>
            <a:endParaRPr lang="ru-RU" dirty="0" smtClean="0"/>
          </a:p>
          <a:p>
            <a:pPr>
              <a:defRPr/>
            </a:pPr>
            <a:endParaRPr lang="ru-RU" dirty="0"/>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25</a:t>
            </a:fld>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285720"/>
            <a:ext cx="6172200" cy="8501123"/>
          </a:xfrm>
        </p:spPr>
        <p:txBody>
          <a:bodyPr/>
          <a:lstStyle/>
          <a:p>
            <a:endParaRPr lang="ru-RU" sz="1400" b="1" dirty="0" smtClean="0"/>
          </a:p>
          <a:p>
            <a:endParaRPr lang="ru-RU" sz="1400" b="1" dirty="0" smtClean="0"/>
          </a:p>
          <a:p>
            <a:pPr algn="just"/>
            <a:r>
              <a:rPr lang="ru-RU" sz="1400" b="1" dirty="0" smtClean="0"/>
              <a:t>Звук </a:t>
            </a:r>
            <a:r>
              <a:rPr lang="ru-RU" sz="1400" b="1" dirty="0" smtClean="0"/>
              <a:t>Ш</a:t>
            </a:r>
          </a:p>
          <a:p>
            <a:pPr algn="just">
              <a:buNone/>
            </a:pPr>
            <a:endParaRPr lang="ru-RU" sz="1400" dirty="0" smtClean="0"/>
          </a:p>
          <a:p>
            <a:pPr algn="just"/>
            <a:r>
              <a:rPr lang="ru-RU" sz="1400" dirty="0" smtClean="0">
                <a:latin typeface="Times New Roman" pitchFamily="18" charset="0"/>
                <a:cs typeface="Times New Roman" pitchFamily="18" charset="0"/>
              </a:rPr>
              <a:t>1. Шерсть в кудряшках у барашка.</a:t>
            </a:r>
          </a:p>
          <a:p>
            <a:pPr algn="just"/>
            <a:r>
              <a:rPr lang="ru-RU" sz="1400" dirty="0" smtClean="0">
                <a:latin typeface="Times New Roman" pitchFamily="18" charset="0"/>
                <a:cs typeface="Times New Roman" pitchFamily="18" charset="0"/>
              </a:rPr>
              <a:t>2. В ночной тиши у камыша чуть слышны шорохи ужа.</a:t>
            </a:r>
          </a:p>
          <a:p>
            <a:pPr algn="just"/>
            <a:r>
              <a:rPr lang="ru-RU" sz="1400" dirty="0" smtClean="0">
                <a:latin typeface="Times New Roman" pitchFamily="18" charset="0"/>
                <a:cs typeface="Times New Roman" pitchFamily="18" charset="0"/>
              </a:rPr>
              <a:t>3. Дали </a:t>
            </a:r>
            <a:r>
              <a:rPr lang="ru-RU" sz="1400" dirty="0" err="1" smtClean="0">
                <a:latin typeface="Times New Roman" pitchFamily="18" charset="0"/>
                <a:cs typeface="Times New Roman" pitchFamily="18" charset="0"/>
              </a:rPr>
              <a:t>Глаше</a:t>
            </a:r>
            <a:r>
              <a:rPr lang="ru-RU" sz="1400" dirty="0" smtClean="0">
                <a:latin typeface="Times New Roman" pitchFamily="18" charset="0"/>
                <a:cs typeface="Times New Roman" pitchFamily="18" charset="0"/>
              </a:rPr>
              <a:t> простокваши, а у </a:t>
            </a:r>
            <a:r>
              <a:rPr lang="ru-RU" sz="1400" dirty="0" err="1" smtClean="0">
                <a:latin typeface="Times New Roman" pitchFamily="18" charset="0"/>
                <a:cs typeface="Times New Roman" pitchFamily="18" charset="0"/>
              </a:rPr>
              <a:t>Глаши</a:t>
            </a:r>
            <a:r>
              <a:rPr lang="ru-RU" sz="1400" dirty="0" smtClean="0">
                <a:latin typeface="Times New Roman" pitchFamily="18" charset="0"/>
                <a:cs typeface="Times New Roman" pitchFamily="18" charset="0"/>
              </a:rPr>
              <a:t> – каша.</a:t>
            </a:r>
          </a:p>
          <a:p>
            <a:pPr algn="just"/>
            <a:r>
              <a:rPr lang="ru-RU" sz="1400" dirty="0" smtClean="0">
                <a:latin typeface="Times New Roman" pitchFamily="18" charset="0"/>
                <a:cs typeface="Times New Roman" pitchFamily="18" charset="0"/>
              </a:rPr>
              <a:t>4. Саша шапкой шишки сшиб.</a:t>
            </a:r>
          </a:p>
          <a:p>
            <a:pPr algn="just"/>
            <a:r>
              <a:rPr lang="ru-RU" sz="1400" dirty="0" smtClean="0">
                <a:latin typeface="Times New Roman" pitchFamily="18" charset="0"/>
                <a:cs typeface="Times New Roman" pitchFamily="18" charset="0"/>
              </a:rPr>
              <a:t>5. Сшила Саша Сашке шапку.</a:t>
            </a:r>
          </a:p>
          <a:p>
            <a:pPr algn="just"/>
            <a:r>
              <a:rPr lang="ru-RU" sz="1400" dirty="0" smtClean="0">
                <a:latin typeface="Times New Roman" pitchFamily="18" charset="0"/>
                <a:cs typeface="Times New Roman" pitchFamily="18" charset="0"/>
              </a:rPr>
              <a:t>6. Шапка да шубка – вот весь Мишутка.</a:t>
            </a:r>
          </a:p>
          <a:p>
            <a:pPr algn="just"/>
            <a:r>
              <a:rPr lang="ru-RU" sz="1400" dirty="0" smtClean="0">
                <a:latin typeface="Times New Roman" pitchFamily="18" charset="0"/>
                <a:cs typeface="Times New Roman" pitchFamily="18" charset="0"/>
              </a:rPr>
              <a:t>7. Шишки на сосне, шашки на столе.</a:t>
            </a:r>
          </a:p>
          <a:p>
            <a:pPr algn="just"/>
            <a:r>
              <a:rPr lang="ru-RU" sz="1400" dirty="0" smtClean="0">
                <a:latin typeface="Times New Roman" pitchFamily="18" charset="0"/>
                <a:cs typeface="Times New Roman" pitchFamily="18" charset="0"/>
              </a:rPr>
              <a:t>8. В ложке у Антошки кашки немножко, а у Тимошки в ложке немножко картошки.</a:t>
            </a:r>
          </a:p>
          <a:p>
            <a:pPr algn="just"/>
            <a:r>
              <a:rPr lang="ru-RU" sz="1400" dirty="0" smtClean="0">
                <a:latin typeface="Times New Roman" pitchFamily="18" charset="0"/>
                <a:cs typeface="Times New Roman" pitchFamily="18" charset="0"/>
              </a:rPr>
              <a:t>9. </a:t>
            </a:r>
          </a:p>
          <a:p>
            <a:pPr algn="just"/>
            <a:r>
              <a:rPr lang="ru-RU" sz="1400" dirty="0" smtClean="0">
                <a:latin typeface="Times New Roman" pitchFamily="18" charset="0"/>
                <a:cs typeface="Times New Roman" pitchFamily="18" charset="0"/>
              </a:rPr>
              <a:t>Пляшут мышки-шалунишки,</a:t>
            </a:r>
          </a:p>
          <a:p>
            <a:pPr algn="just"/>
            <a:r>
              <a:rPr lang="ru-RU" sz="1400" dirty="0" smtClean="0">
                <a:latin typeface="Times New Roman" pitchFamily="18" charset="0"/>
                <a:cs typeface="Times New Roman" pitchFamily="18" charset="0"/>
              </a:rPr>
              <a:t>Кто на чашке, кто на крышке.</a:t>
            </a:r>
          </a:p>
          <a:p>
            <a:pPr algn="just"/>
            <a:r>
              <a:rPr lang="ru-RU" sz="1400" dirty="0" smtClean="0">
                <a:latin typeface="Times New Roman" pitchFamily="18" charset="0"/>
                <a:cs typeface="Times New Roman" pitchFamily="18" charset="0"/>
              </a:rPr>
              <a:t>Тише, тише, тише, мышки,</a:t>
            </a:r>
          </a:p>
          <a:p>
            <a:pPr algn="just"/>
            <a:r>
              <a:rPr lang="ru-RU" sz="1400" dirty="0" smtClean="0">
                <a:latin typeface="Times New Roman" pitchFamily="18" charset="0"/>
                <a:cs typeface="Times New Roman" pitchFamily="18" charset="0"/>
              </a:rPr>
              <a:t>Не мешайте спать братишке.</a:t>
            </a:r>
          </a:p>
          <a:p>
            <a:pPr algn="just"/>
            <a:r>
              <a:rPr lang="ru-RU" sz="1400" dirty="0" smtClean="0">
                <a:latin typeface="Times New Roman" pitchFamily="18" charset="0"/>
                <a:cs typeface="Times New Roman" pitchFamily="18" charset="0"/>
              </a:rPr>
              <a:t>10. </a:t>
            </a:r>
          </a:p>
          <a:p>
            <a:pPr algn="just"/>
            <a:r>
              <a:rPr lang="ru-RU" sz="1400" dirty="0" smtClean="0">
                <a:latin typeface="Times New Roman" pitchFamily="18" charset="0"/>
                <a:cs typeface="Times New Roman" pitchFamily="18" charset="0"/>
              </a:rPr>
              <a:t>Сшили штанишки плюшевому мишке</a:t>
            </a:r>
          </a:p>
          <a:p>
            <a:pPr algn="just"/>
            <a:r>
              <a:rPr lang="ru-RU" sz="1400" dirty="0" smtClean="0">
                <a:latin typeface="Times New Roman" pitchFamily="18" charset="0"/>
                <a:cs typeface="Times New Roman" pitchFamily="18" charset="0"/>
              </a:rPr>
              <a:t>На штанах - кармашки, на кармашках </a:t>
            </a:r>
            <a:r>
              <a:rPr lang="ru-RU" sz="1400" dirty="0" smtClean="0">
                <a:latin typeface="Times New Roman" pitchFamily="18" charset="0"/>
                <a:cs typeface="Times New Roman" pitchFamily="18" charset="0"/>
              </a:rPr>
              <a:t>– пряжки</a:t>
            </a:r>
          </a:p>
          <a:p>
            <a:pPr algn="just"/>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Звук </a:t>
            </a:r>
            <a:r>
              <a:rPr lang="ru-RU" sz="1400" b="1" dirty="0" smtClean="0">
                <a:latin typeface="Times New Roman" pitchFamily="18" charset="0"/>
                <a:cs typeface="Times New Roman" pitchFamily="18" charset="0"/>
              </a:rPr>
              <a:t>Щ</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1. Волки рыщут, пищу ищут.</a:t>
            </a:r>
          </a:p>
          <a:p>
            <a:pPr algn="just"/>
            <a:r>
              <a:rPr lang="ru-RU" sz="1400" dirty="0" smtClean="0">
                <a:latin typeface="Times New Roman" pitchFamily="18" charset="0"/>
                <a:cs typeface="Times New Roman" pitchFamily="18" charset="0"/>
              </a:rPr>
              <a:t>2. Два щенка, щека к щеке, щиплют щетку в уголке.</a:t>
            </a:r>
          </a:p>
          <a:p>
            <a:pPr algn="just"/>
            <a:r>
              <a:rPr lang="ru-RU" sz="1400" dirty="0" smtClean="0">
                <a:latin typeface="Times New Roman" pitchFamily="18" charset="0"/>
                <a:cs typeface="Times New Roman" pitchFamily="18" charset="0"/>
              </a:rPr>
              <a:t>3. Щенок за обе щеки уплетает щи из щавеля.</a:t>
            </a:r>
          </a:p>
          <a:p>
            <a:pPr algn="just"/>
            <a:r>
              <a:rPr lang="ru-RU" sz="1400" dirty="0" smtClean="0">
                <a:latin typeface="Times New Roman" pitchFamily="18" charset="0"/>
                <a:cs typeface="Times New Roman" pitchFamily="18" charset="0"/>
              </a:rPr>
              <a:t>4. Тощий немощный Кощей тащит ящик овощей.</a:t>
            </a:r>
          </a:p>
          <a:p>
            <a:pPr algn="just"/>
            <a:r>
              <a:rPr lang="ru-RU" sz="1400" dirty="0" smtClean="0">
                <a:latin typeface="Times New Roman" pitchFamily="18" charset="0"/>
                <a:cs typeface="Times New Roman" pitchFamily="18" charset="0"/>
              </a:rPr>
              <a:t>5. Этой щеткой чищу зубы, этой щеткой – башмаки. </a:t>
            </a:r>
          </a:p>
          <a:p>
            <a:r>
              <a:rPr lang="ru-RU" sz="1400" dirty="0" smtClean="0">
                <a:latin typeface="Times New Roman" pitchFamily="18" charset="0"/>
                <a:cs typeface="Times New Roman" pitchFamily="18" charset="0"/>
              </a:rPr>
              <a:t>Этой щеткой чищу брюки, все три щетки мне нужны.</a:t>
            </a:r>
          </a:p>
          <a:p>
            <a:r>
              <a:rPr lang="ru-RU" sz="1400" dirty="0" smtClean="0">
                <a:latin typeface="Times New Roman" pitchFamily="18" charset="0"/>
                <a:cs typeface="Times New Roman" pitchFamily="18" charset="0"/>
              </a:rPr>
              <a:t> </a:t>
            </a:r>
          </a:p>
          <a:p>
            <a:endParaRPr lang="ru-RU" sz="1400" dirty="0"/>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b="1" dirty="0" smtClean="0"/>
              <a:t>ПАМЯТКА  ДЛЯ РОДИТЕЛЕЙ</a:t>
            </a:r>
            <a:r>
              <a:rPr lang="ru-RU" sz="1600" dirty="0" smtClean="0"/>
              <a:t/>
            </a:r>
            <a:br>
              <a:rPr lang="ru-RU" sz="1600" dirty="0" smtClean="0"/>
            </a:br>
            <a:r>
              <a:rPr lang="ru-RU" sz="1600" b="1" dirty="0" smtClean="0"/>
              <a:t>на тему:</a:t>
            </a:r>
            <a:br>
              <a:rPr lang="ru-RU" sz="1600" b="1" dirty="0" smtClean="0"/>
            </a:br>
            <a:r>
              <a:rPr lang="ru-RU" sz="2000" b="1" dirty="0" smtClean="0">
                <a:solidFill>
                  <a:schemeClr val="tx2">
                    <a:lumMod val="75000"/>
                  </a:schemeClr>
                </a:solidFill>
              </a:rPr>
              <a:t> «Как помочь ребенку выучить и произнести </a:t>
            </a:r>
            <a:r>
              <a:rPr lang="ru-RU" sz="2000" b="1" dirty="0" err="1" smtClean="0">
                <a:solidFill>
                  <a:schemeClr val="tx2">
                    <a:lumMod val="75000"/>
                  </a:schemeClr>
                </a:solidFill>
              </a:rPr>
              <a:t>чистоговорки</a:t>
            </a:r>
            <a:r>
              <a:rPr lang="ru-RU" sz="2000" b="1" dirty="0" smtClean="0">
                <a:solidFill>
                  <a:schemeClr val="tx2">
                    <a:lumMod val="75000"/>
                  </a:schemeClr>
                </a:solidFill>
              </a:rPr>
              <a:t> и скороговорки»</a:t>
            </a:r>
            <a:endParaRPr lang="ru-RU" sz="2000" dirty="0">
              <a:solidFill>
                <a:schemeClr val="tx2">
                  <a:lumMod val="75000"/>
                </a:schemeClr>
              </a:solidFill>
            </a:endParaRPr>
          </a:p>
        </p:txBody>
      </p:sp>
      <p:pic>
        <p:nvPicPr>
          <p:cNvPr id="7" name="Содержимое 6" descr="Безымянный.jpg"/>
          <p:cNvPicPr>
            <a:picLocks noGrp="1" noChangeAspect="1"/>
          </p:cNvPicPr>
          <p:nvPr>
            <p:ph idx="1"/>
          </p:nvPr>
        </p:nvPicPr>
        <p:blipFill>
          <a:blip r:embed="rId2"/>
          <a:stretch>
            <a:fillRect/>
          </a:stretch>
        </p:blipFill>
        <p:spPr>
          <a:xfrm>
            <a:off x="642918" y="2071670"/>
            <a:ext cx="5821680" cy="4777740"/>
          </a:xfrm>
        </p:spPr>
      </p:pic>
      <p:sp>
        <p:nvSpPr>
          <p:cNvPr id="4" name="Дата 3"/>
          <p:cNvSpPr>
            <a:spLocks noGrp="1"/>
          </p:cNvSpPr>
          <p:nvPr>
            <p:ph type="dt" sz="half" idx="10"/>
          </p:nvPr>
        </p:nvSpPr>
        <p:spPr>
          <a:xfrm>
            <a:off x="4214818" y="6786578"/>
            <a:ext cx="2214578" cy="1214446"/>
          </a:xfrm>
        </p:spPr>
        <p:txBody>
          <a:bodyPr/>
          <a:lstStyle/>
          <a:p>
            <a:r>
              <a:rPr lang="ru-RU" sz="1600" b="1" i="1" dirty="0" smtClean="0"/>
              <a:t>Подготовила:</a:t>
            </a:r>
            <a:endParaRPr lang="ru-RU" sz="1600" dirty="0" smtClean="0"/>
          </a:p>
          <a:p>
            <a:r>
              <a:rPr lang="ru-RU" sz="1600" b="1" i="1" dirty="0" smtClean="0"/>
              <a:t>Учитель-логопед</a:t>
            </a:r>
            <a:endParaRPr lang="ru-RU" sz="1600" dirty="0" smtClean="0"/>
          </a:p>
          <a:p>
            <a:r>
              <a:rPr lang="ru-RU" sz="1600" b="1" i="1" dirty="0" smtClean="0"/>
              <a:t>Магомедова Э.А.</a:t>
            </a:r>
            <a:endParaRPr lang="ru-RU" sz="1600" dirty="0" smtClean="0"/>
          </a:p>
          <a:p>
            <a:pPr>
              <a:defRPr/>
            </a:pPr>
            <a:endParaRPr lang="ru-RU" dirty="0"/>
          </a:p>
        </p:txBody>
      </p:sp>
      <p:sp>
        <p:nvSpPr>
          <p:cNvPr id="5" name="Нижний колонтитул 4"/>
          <p:cNvSpPr>
            <a:spLocks noGrp="1"/>
          </p:cNvSpPr>
          <p:nvPr>
            <p:ph type="ftr" sz="quarter" idx="11"/>
          </p:nvPr>
        </p:nvSpPr>
        <p:spPr>
          <a:xfrm>
            <a:off x="2343150" y="7929587"/>
            <a:ext cx="2171700" cy="642942"/>
          </a:xfrm>
        </p:spPr>
        <p:txBody>
          <a:bodyPr/>
          <a:lstStyle/>
          <a:p>
            <a:pPr>
              <a:defRPr/>
            </a:pPr>
            <a:r>
              <a:rPr lang="ru-RU" sz="1800" b="1" dirty="0" smtClean="0"/>
              <a:t>Махачкала 2018</a:t>
            </a:r>
            <a:endParaRPr lang="ru-RU" sz="1800" dirty="0" smtClean="0"/>
          </a:p>
          <a:p>
            <a:pPr>
              <a:defRPr/>
            </a:pPr>
            <a:endParaRPr lang="en-US" dirty="0" smtClean="0"/>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428596"/>
            <a:ext cx="6172200" cy="8429683"/>
          </a:xfrm>
        </p:spPr>
        <p:txBody>
          <a:bodyPr/>
          <a:lstStyle/>
          <a:p>
            <a:endParaRPr lang="ru-RU" sz="1400" b="1"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С </a:t>
            </a:r>
            <a:r>
              <a:rPr lang="ru-RU" sz="1400" b="1" dirty="0" smtClean="0">
                <a:latin typeface="Times New Roman" pitchFamily="18" charset="0"/>
                <a:cs typeface="Times New Roman" pitchFamily="18" charset="0"/>
              </a:rPr>
              <a:t>чего начать?</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Первое, что вы должны сделать, прочитать скороговорку (</a:t>
            </a:r>
            <a:r>
              <a:rPr lang="ru-RU" sz="1400" dirty="0" err="1" smtClean="0">
                <a:latin typeface="Times New Roman" pitchFamily="18" charset="0"/>
                <a:cs typeface="Times New Roman" pitchFamily="18" charset="0"/>
              </a:rPr>
              <a:t>чистоговорку</a:t>
            </a:r>
            <a:r>
              <a:rPr lang="ru-RU" sz="1400" dirty="0" smtClean="0">
                <a:latin typeface="Times New Roman" pitchFamily="18" charset="0"/>
                <a:cs typeface="Times New Roman" pitchFamily="18" charset="0"/>
              </a:rPr>
              <a:t>) как стишок, правильно и с интонацией, чтобы вызвать у малыша интерес.</a:t>
            </a:r>
          </a:p>
          <a:p>
            <a:pPr lvl="0" algn="just"/>
            <a:r>
              <a:rPr lang="ru-RU" sz="1400" dirty="0" smtClean="0">
                <a:latin typeface="Times New Roman" pitchFamily="18" charset="0"/>
                <a:cs typeface="Times New Roman" pitchFamily="18" charset="0"/>
              </a:rPr>
              <a:t>Затем медленно прочитать, внятно проговаривая каждый звук и слово, чтобы ребенок смог понять и услышать правильное произношение звуков и словосочетаний. Скороговорку можно </a:t>
            </a:r>
            <a:r>
              <a:rPr lang="ru-RU" sz="1400" dirty="0" err="1" smtClean="0">
                <a:latin typeface="Times New Roman" pitchFamily="18" charset="0"/>
                <a:cs typeface="Times New Roman" pitchFamily="18" charset="0"/>
              </a:rPr>
              <a:t>пропевать</a:t>
            </a:r>
            <a:r>
              <a:rPr lang="ru-RU" sz="1400" dirty="0" smtClean="0">
                <a:latin typeface="Times New Roman" pitchFamily="18" charset="0"/>
                <a:cs typeface="Times New Roman" pitchFamily="18" charset="0"/>
              </a:rPr>
              <a:t>.</a:t>
            </a:r>
          </a:p>
          <a:p>
            <a:pPr lvl="0" algn="just"/>
            <a:r>
              <a:rPr lang="ru-RU" sz="1400" dirty="0" smtClean="0">
                <a:latin typeface="Times New Roman" pitchFamily="18" charset="0"/>
                <a:cs typeface="Times New Roman" pitchFamily="18" charset="0"/>
              </a:rPr>
              <a:t>Если получается медленно проговаривать, можно постепенно увеличивать скорость до тех пор, пока не получится выговаривать быстро и внятно.</a:t>
            </a:r>
          </a:p>
          <a:p>
            <a:pPr algn="just"/>
            <a:r>
              <a:rPr lang="ru-RU" sz="1400" b="1" dirty="0" smtClean="0">
                <a:latin typeface="Times New Roman" pitchFamily="18" charset="0"/>
                <a:cs typeface="Times New Roman" pitchFamily="18" charset="0"/>
              </a:rPr>
              <a:t>Чего не стоит делать:</a:t>
            </a:r>
            <a:endParaRPr lang="ru-RU" sz="1400" dirty="0" smtClean="0">
              <a:latin typeface="Times New Roman" pitchFamily="18" charset="0"/>
              <a:cs typeface="Times New Roman" pitchFamily="18" charset="0"/>
            </a:endParaRPr>
          </a:p>
          <a:p>
            <a:pPr lvl="0" algn="just"/>
            <a:r>
              <a:rPr lang="ru-RU" sz="1400" dirty="0" smtClean="0">
                <a:latin typeface="Times New Roman" pitchFamily="18" charset="0"/>
                <a:cs typeface="Times New Roman" pitchFamily="18" charset="0"/>
              </a:rPr>
              <a:t>Не требуйте, чтобы ребенок проговаривал все сразу и быстро;</a:t>
            </a:r>
          </a:p>
          <a:p>
            <a:pPr lvl="0" algn="just"/>
            <a:r>
              <a:rPr lang="ru-RU" sz="1400" dirty="0" smtClean="0">
                <a:latin typeface="Times New Roman" pitchFamily="18" charset="0"/>
                <a:cs typeface="Times New Roman" pitchFamily="18" charset="0"/>
              </a:rPr>
              <a:t>Будьте терпеливы и не кричите.</a:t>
            </a:r>
          </a:p>
          <a:p>
            <a:pPr algn="just"/>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Как правило, у детей этого возраста хорошо развита речь. Но некоторым малышам с трудом удается выговаривать буквы Ш, Ж, Щ, Л, Р. Выбирайте материал с несложными для произношения звуками.</a:t>
            </a:r>
          </a:p>
          <a:p>
            <a:pPr algn="just"/>
            <a:r>
              <a:rPr lang="ru-RU" sz="1400" dirty="0" smtClean="0">
                <a:latin typeface="Times New Roman" pitchFamily="18" charset="0"/>
                <a:cs typeface="Times New Roman" pitchFamily="18" charset="0"/>
              </a:rPr>
              <a:t>Для подготовки нужно провести с малышом несколько занятий плавного и продолжительного выдоха. Можете воспользоваться мыльными пузырями. Поиграйте в игру «Надуй самый большой пузырь».</a:t>
            </a:r>
          </a:p>
          <a:p>
            <a:r>
              <a:rPr lang="ru-RU" sz="1400" b="1"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Ал-ал-ал – заяц по полю скакал,</a:t>
            </a:r>
            <a:br>
              <a:rPr lang="ru-RU" sz="1400" dirty="0" smtClean="0">
                <a:latin typeface="Times New Roman" pitchFamily="18" charset="0"/>
                <a:cs typeface="Times New Roman" pitchFamily="18" charset="0"/>
              </a:rPr>
            </a:br>
            <a:r>
              <a:rPr lang="ru-RU" sz="1400" dirty="0" err="1" smtClean="0">
                <a:latin typeface="Times New Roman" pitchFamily="18" charset="0"/>
                <a:cs typeface="Times New Roman" pitchFamily="18" charset="0"/>
              </a:rPr>
              <a:t>Ол-ол-ол</a:t>
            </a:r>
            <a:r>
              <a:rPr lang="ru-RU" sz="1400" dirty="0" smtClean="0">
                <a:latin typeface="Times New Roman" pitchFamily="18" charset="0"/>
                <a:cs typeface="Times New Roman" pitchFamily="18" charset="0"/>
              </a:rPr>
              <a:t> – там морковку он нашел,</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Ил-ил-ил – друг его попросил,</a:t>
            </a:r>
            <a:br>
              <a:rPr lang="ru-RU" sz="1400" dirty="0" smtClean="0">
                <a:latin typeface="Times New Roman" pitchFamily="18" charset="0"/>
                <a:cs typeface="Times New Roman" pitchFamily="18" charset="0"/>
              </a:rPr>
            </a:br>
            <a:r>
              <a:rPr lang="ru-RU" sz="1400" dirty="0" err="1" smtClean="0">
                <a:latin typeface="Times New Roman" pitchFamily="18" charset="0"/>
                <a:cs typeface="Times New Roman" pitchFamily="18" charset="0"/>
              </a:rPr>
              <a:t>Ись-ись-ись</a:t>
            </a:r>
            <a:r>
              <a:rPr lang="ru-RU" sz="1400" dirty="0" smtClean="0">
                <a:latin typeface="Times New Roman" pitchFamily="18" charset="0"/>
                <a:cs typeface="Times New Roman" pitchFamily="18" charset="0"/>
              </a:rPr>
              <a:t> – ты со мной поделись,</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Ал-ал-ал – он морковку другу дал.</a:t>
            </a:r>
          </a:p>
          <a:p>
            <a:r>
              <a:rPr lang="ru-RU" sz="1400" b="1" dirty="0" smtClean="0">
                <a:latin typeface="Times New Roman" pitchFamily="18" charset="0"/>
                <a:cs typeface="Times New Roman" pitchFamily="18" charset="0"/>
              </a:rPr>
              <a:t>* * *</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Ан-ан-ан – мы стучим в барабан,</a:t>
            </a:r>
            <a:br>
              <a:rPr lang="ru-RU" sz="1400" dirty="0" smtClean="0">
                <a:latin typeface="Times New Roman" pitchFamily="18" charset="0"/>
                <a:cs typeface="Times New Roman" pitchFamily="18" charset="0"/>
              </a:rPr>
            </a:br>
            <a:r>
              <a:rPr lang="ru-RU" sz="1400" dirty="0" err="1" smtClean="0">
                <a:latin typeface="Times New Roman" pitchFamily="18" charset="0"/>
                <a:cs typeface="Times New Roman" pitchFamily="18" charset="0"/>
              </a:rPr>
              <a:t>Ян-ян-ян</a:t>
            </a:r>
            <a:r>
              <a:rPr lang="ru-RU" sz="1400" dirty="0" smtClean="0">
                <a:latin typeface="Times New Roman" pitchFamily="18" charset="0"/>
                <a:cs typeface="Times New Roman" pitchFamily="18" charset="0"/>
              </a:rPr>
              <a:t> – принесли нам баян,</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На-на-на – музыка написана,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Та-та-та – она играет тра-та-та.</a:t>
            </a:r>
          </a:p>
          <a:p>
            <a:r>
              <a:rPr lang="ru-RU" sz="1400" b="1" dirty="0" smtClean="0">
                <a:latin typeface="Times New Roman" pitchFamily="18" charset="0"/>
                <a:cs typeface="Times New Roman" pitchFamily="18" charset="0"/>
              </a:rPr>
              <a:t>* * *</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Да-да-да — в огороде лебеда,</a:t>
            </a:r>
            <a:br>
              <a:rPr lang="ru-RU" sz="1400" dirty="0" smtClean="0">
                <a:latin typeface="Times New Roman" pitchFamily="18" charset="0"/>
                <a:cs typeface="Times New Roman" pitchFamily="18" charset="0"/>
              </a:rPr>
            </a:br>
            <a:r>
              <a:rPr lang="ru-RU" sz="1400" dirty="0" err="1" smtClean="0">
                <a:latin typeface="Times New Roman" pitchFamily="18" charset="0"/>
                <a:cs typeface="Times New Roman" pitchFamily="18" charset="0"/>
              </a:rPr>
              <a:t>Ду-ду-ду</a:t>
            </a:r>
            <a:r>
              <a:rPr lang="ru-RU" sz="1400" dirty="0" smtClean="0">
                <a:latin typeface="Times New Roman" pitchFamily="18" charset="0"/>
                <a:cs typeface="Times New Roman" pitchFamily="18" charset="0"/>
              </a:rPr>
              <a:t> — растут яблоки в саду,</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Ша-ша-ша — принесли домой ерша,</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pPr>
              <a:defRPr/>
            </a:pPr>
            <a:endParaRPr lang="ru-RU" dirty="0" smtClean="0"/>
          </a:p>
          <a:p>
            <a:pPr>
              <a:defRPr/>
            </a:pPr>
            <a:endParaRPr lang="ru-RU" dirty="0"/>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28</a:t>
            </a:fld>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90" y="785786"/>
            <a:ext cx="6429420" cy="8001055"/>
          </a:xfrm>
        </p:spPr>
        <p:txBody>
          <a:bodyPr/>
          <a:lstStyle/>
          <a:p>
            <a:r>
              <a:rPr lang="ru-RU" sz="1400" dirty="0" smtClean="0">
                <a:latin typeface="Times New Roman" pitchFamily="18" charset="0"/>
                <a:cs typeface="Times New Roman" pitchFamily="18" charset="0"/>
              </a:rPr>
              <a:t>Ту-ту-ту — мы поедем в Воркуту,</a:t>
            </a:r>
            <a:br>
              <a:rPr lang="ru-RU" sz="1400" dirty="0" smtClean="0">
                <a:latin typeface="Times New Roman" pitchFamily="18" charset="0"/>
                <a:cs typeface="Times New Roman" pitchFamily="18" charset="0"/>
              </a:rPr>
            </a:br>
            <a:r>
              <a:rPr lang="ru-RU" sz="1400" dirty="0" err="1" smtClean="0">
                <a:latin typeface="Times New Roman" pitchFamily="18" charset="0"/>
                <a:cs typeface="Times New Roman" pitchFamily="18" charset="0"/>
              </a:rPr>
              <a:t>Жа-жа-жа</a:t>
            </a:r>
            <a:r>
              <a:rPr lang="ru-RU" sz="1400" dirty="0" smtClean="0">
                <a:latin typeface="Times New Roman" pitchFamily="18" charset="0"/>
                <a:cs typeface="Times New Roman" pitchFamily="18" charset="0"/>
              </a:rPr>
              <a:t> — есть иголки у ежа,</a:t>
            </a:r>
            <a:br>
              <a:rPr lang="ru-RU" sz="1400" dirty="0" smtClean="0">
                <a:latin typeface="Times New Roman" pitchFamily="18" charset="0"/>
                <a:cs typeface="Times New Roman" pitchFamily="18" charset="0"/>
              </a:rPr>
            </a:br>
            <a:r>
              <a:rPr lang="ru-RU" sz="1400" dirty="0" err="1" smtClean="0">
                <a:latin typeface="Times New Roman" pitchFamily="18" charset="0"/>
                <a:cs typeface="Times New Roman" pitchFamily="18" charset="0"/>
              </a:rPr>
              <a:t>Чи-чи-чи</a:t>
            </a:r>
            <a:r>
              <a:rPr lang="ru-RU" sz="1400" dirty="0" smtClean="0">
                <a:latin typeface="Times New Roman" pitchFamily="18" charset="0"/>
                <a:cs typeface="Times New Roman" pitchFamily="18" charset="0"/>
              </a:rPr>
              <a:t> — прилетели к нам грачи,</a:t>
            </a:r>
            <a:br>
              <a:rPr lang="ru-RU" sz="1400" dirty="0" smtClean="0">
                <a:latin typeface="Times New Roman" pitchFamily="18" charset="0"/>
                <a:cs typeface="Times New Roman" pitchFamily="18" charset="0"/>
              </a:rPr>
            </a:br>
            <a:r>
              <a:rPr lang="ru-RU" sz="1400" dirty="0" err="1" smtClean="0">
                <a:latin typeface="Times New Roman" pitchFamily="18" charset="0"/>
                <a:cs typeface="Times New Roman" pitchFamily="18" charset="0"/>
              </a:rPr>
              <a:t>Жу-жу-жу</a:t>
            </a:r>
            <a:r>
              <a:rPr lang="ru-RU" sz="1400" dirty="0" smtClean="0">
                <a:latin typeface="Times New Roman" pitchFamily="18" charset="0"/>
                <a:cs typeface="Times New Roman" pitchFamily="18" charset="0"/>
              </a:rPr>
              <a:t> — я на солнышке лежу.</a:t>
            </a:r>
          </a:p>
          <a:p>
            <a:r>
              <a:rPr lang="ru-RU" sz="1400" b="1" dirty="0" smtClean="0">
                <a:latin typeface="Times New Roman" pitchFamily="18" charset="0"/>
                <a:cs typeface="Times New Roman" pitchFamily="18" charset="0"/>
              </a:rPr>
              <a:t>* * *</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Жужжит жужелица, жужжит, кружится.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У ежа ежата, у ужа — ужата.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Не живут ужи, где живут ежи.</a:t>
            </a:r>
          </a:p>
          <a:p>
            <a:r>
              <a:rPr lang="ru-RU" sz="1400" dirty="0" smtClean="0">
                <a:latin typeface="Times New Roman" pitchFamily="18" charset="0"/>
                <a:cs typeface="Times New Roman" pitchFamily="18" charset="0"/>
              </a:rPr>
              <a:t> </a:t>
            </a:r>
          </a:p>
          <a:p>
            <a:pPr>
              <a:buNone/>
            </a:pPr>
            <a:endParaRPr lang="ru-RU" sz="1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Ой, </a:t>
            </a:r>
            <a:r>
              <a:rPr lang="ru-RU" sz="1400" dirty="0" err="1" smtClean="0">
                <a:latin typeface="Times New Roman" pitchFamily="18" charset="0"/>
                <a:cs typeface="Times New Roman" pitchFamily="18" charset="0"/>
              </a:rPr>
              <a:t>качи-качи-качи</a:t>
            </a:r>
            <a:r>
              <a:rPr lang="ru-RU" sz="1400" dirty="0" smtClean="0">
                <a:latin typeface="Times New Roman" pitchFamily="18" charset="0"/>
                <a:cs typeface="Times New Roman" pitchFamily="18" charset="0"/>
              </a:rPr>
              <a:t>.</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Мы грачата, мы грачи.</a:t>
            </a:r>
          </a:p>
          <a:p>
            <a:r>
              <a:rPr lang="ru-RU" sz="1400" dirty="0" smtClean="0">
                <a:latin typeface="Times New Roman" pitchFamily="18" charset="0"/>
                <a:cs typeface="Times New Roman" pitchFamily="18" charset="0"/>
              </a:rPr>
              <a:t>* *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Ученик учил уроки,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У него в чернилах щеки.</a:t>
            </a:r>
          </a:p>
          <a:p>
            <a:r>
              <a:rPr lang="ru-RU" sz="1400" dirty="0" smtClean="0">
                <a:latin typeface="Times New Roman" pitchFamily="18" charset="0"/>
                <a:cs typeface="Times New Roman" pitchFamily="18" charset="0"/>
              </a:rPr>
              <a:t>* *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У </a:t>
            </a:r>
            <a:r>
              <a:rPr lang="ru-RU" sz="1400" dirty="0" err="1" smtClean="0">
                <a:latin typeface="Times New Roman" pitchFamily="18" charset="0"/>
                <a:cs typeface="Times New Roman" pitchFamily="18" charset="0"/>
              </a:rPr>
              <a:t>Ивашки</a:t>
            </a:r>
            <a:r>
              <a:rPr lang="ru-RU" sz="1400" dirty="0" smtClean="0">
                <a:latin typeface="Times New Roman" pitchFamily="18" charset="0"/>
                <a:cs typeface="Times New Roman" pitchFamily="18" charset="0"/>
              </a:rPr>
              <a:t> — рубашка, у рубашки — кармашки,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Кармашки — у рубашки, рубашка — у </a:t>
            </a:r>
            <a:r>
              <a:rPr lang="ru-RU" sz="1400" dirty="0" err="1" smtClean="0">
                <a:latin typeface="Times New Roman" pitchFamily="18" charset="0"/>
                <a:cs typeface="Times New Roman" pitchFamily="18" charset="0"/>
              </a:rPr>
              <a:t>Ивашки</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 окошке крошку-мошку</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Ловко ловит лапой кошка.</a:t>
            </a:r>
          </a:p>
          <a:p>
            <a:r>
              <a:rPr lang="ru-RU" sz="1400" dirty="0" smtClean="0">
                <a:latin typeface="Times New Roman" pitchFamily="18" charset="0"/>
                <a:cs typeface="Times New Roman" pitchFamily="18" charset="0"/>
              </a:rPr>
              <a:t>* *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Карл украл у Клары </a:t>
            </a:r>
            <a:r>
              <a:rPr lang="ru-RU" sz="1400" dirty="0" err="1" smtClean="0">
                <a:latin typeface="Times New Roman" pitchFamily="18" charset="0"/>
                <a:cs typeface="Times New Roman" pitchFamily="18" charset="0"/>
              </a:rPr>
              <a:t>коралы</a:t>
            </a:r>
            <a:r>
              <a:rPr lang="ru-RU" sz="1400" dirty="0" smtClean="0">
                <a:latin typeface="Times New Roman" pitchFamily="18" charset="0"/>
                <a:cs typeface="Times New Roman" pitchFamily="18" charset="0"/>
              </a:rPr>
              <a:t>,</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Клара у Карла украла кларнет.</a:t>
            </a:r>
          </a:p>
          <a:p>
            <a:r>
              <a:rPr lang="ru-RU" sz="1400" dirty="0" smtClean="0">
                <a:latin typeface="Times New Roman" pitchFamily="18" charset="0"/>
                <a:cs typeface="Times New Roman" pitchFamily="18" charset="0"/>
              </a:rPr>
              <a:t>* *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 дворе трава,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 траве дрова,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 дровах детвора.</a:t>
            </a:r>
          </a:p>
          <a:p>
            <a:endParaRPr lang="ru-RU" sz="1400" dirty="0">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pPr>
              <a:defRPr/>
            </a:pPr>
            <a:endParaRPr lang="ru-RU" dirty="0" smtClean="0"/>
          </a:p>
          <a:p>
            <a:pPr>
              <a:defRPr/>
            </a:pPr>
            <a:endParaRPr lang="ru-RU" dirty="0"/>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29</a:t>
            </a:fld>
            <a:endParaRPr lang="ru-RU"/>
          </a:p>
        </p:txBody>
      </p:sp>
      <p:pic>
        <p:nvPicPr>
          <p:cNvPr id="8" name="Рисунок 7" descr="Безымянный.jpg"/>
          <p:cNvPicPr>
            <a:picLocks noChangeAspect="1"/>
          </p:cNvPicPr>
          <p:nvPr/>
        </p:nvPicPr>
        <p:blipFill>
          <a:blip r:embed="rId2"/>
          <a:stretch>
            <a:fillRect/>
          </a:stretch>
        </p:blipFill>
        <p:spPr>
          <a:xfrm>
            <a:off x="1000107" y="2643174"/>
            <a:ext cx="5207813" cy="14287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857224"/>
            <a:ext cx="6172200" cy="7572427"/>
          </a:xfrm>
        </p:spPr>
        <p:txBody>
          <a:bodyPr/>
          <a:lstStyle/>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На первом этапе работы педагог медленно проговаривает </a:t>
            </a:r>
            <a:r>
              <a:rPr lang="ru-RU" sz="1400" dirty="0" err="1" smtClean="0">
                <a:latin typeface="Times New Roman" pitchFamily="18" charset="0"/>
                <a:cs typeface="Times New Roman" pitchFamily="18" charset="0"/>
              </a:rPr>
              <a:t>чистоговорку</a:t>
            </a:r>
            <a:r>
              <a:rPr lang="ru-RU" sz="1400" dirty="0" smtClean="0">
                <a:latin typeface="Times New Roman" pitchFamily="18" charset="0"/>
                <a:cs typeface="Times New Roman" pitchFamily="18" charset="0"/>
              </a:rPr>
              <a:t> или  скороговорку и объясняет значение слов- символов. Затем, ребенок проговаривает  по памяти предложенное, воспроизводя текст по схемам.</a:t>
            </a:r>
          </a:p>
          <a:p>
            <a:pPr algn="just"/>
            <a:r>
              <a:rPr lang="ru-RU" sz="1400" b="1" dirty="0" smtClean="0">
                <a:latin typeface="Times New Roman" pitchFamily="18" charset="0"/>
                <a:cs typeface="Times New Roman" pitchFamily="18" charset="0"/>
              </a:rPr>
              <a:t>2 этап- основной</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На данном этапе работа усложняется, так как ребенок, используя схемы обозначения, самостоятельно проговаривает скороговорку (</a:t>
            </a:r>
            <a:r>
              <a:rPr lang="ru-RU" sz="1400" dirty="0" err="1" smtClean="0">
                <a:latin typeface="Times New Roman" pitchFamily="18" charset="0"/>
                <a:cs typeface="Times New Roman" pitchFamily="18" charset="0"/>
              </a:rPr>
              <a:t>чистоговорку</a:t>
            </a:r>
            <a:r>
              <a:rPr lang="ru-RU" sz="1400" dirty="0" smtClean="0">
                <a:latin typeface="Times New Roman" pitchFamily="18" charset="0"/>
                <a:cs typeface="Times New Roman" pitchFamily="18" charset="0"/>
              </a:rPr>
              <a:t>) по памяти, автоматизируя поставленный звук. Далее, используя </a:t>
            </a:r>
            <a:r>
              <a:rPr lang="ru-RU" sz="1400" dirty="0" err="1" smtClean="0">
                <a:latin typeface="Times New Roman" pitchFamily="18" charset="0"/>
                <a:cs typeface="Times New Roman" pitchFamily="18" charset="0"/>
              </a:rPr>
              <a:t>стимульный</a:t>
            </a:r>
            <a:r>
              <a:rPr lang="ru-RU" sz="1400" dirty="0" smtClean="0">
                <a:latin typeface="Times New Roman" pitchFamily="18" charset="0"/>
                <a:cs typeface="Times New Roman" pitchFamily="18" charset="0"/>
              </a:rPr>
              <a:t> материал, дети составляют скороговорку только по картинке, развивая логическую память,  творческое воображение и мышление.</a:t>
            </a:r>
          </a:p>
          <a:p>
            <a:pPr algn="just">
              <a:buNone/>
            </a:pPr>
            <a:r>
              <a:rPr lang="ru-RU" sz="1400" dirty="0" smtClean="0">
                <a:latin typeface="Times New Roman" pitchFamily="18" charset="0"/>
                <a:cs typeface="Times New Roman" pitchFamily="18" charset="0"/>
              </a:rPr>
              <a:t> </a:t>
            </a:r>
          </a:p>
          <a:p>
            <a:pPr algn="just"/>
            <a:r>
              <a:rPr lang="ru-RU" sz="1400" b="1" dirty="0" smtClean="0">
                <a:latin typeface="Times New Roman" pitchFamily="18" charset="0"/>
                <a:cs typeface="Times New Roman" pitchFamily="18" charset="0"/>
              </a:rPr>
              <a:t>Схема проекта:</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Развитие памяти, артикуляционного аппарата, речевого дыхания через упражнения, </a:t>
            </a:r>
            <a:r>
              <a:rPr lang="ru-RU" sz="1400" dirty="0" err="1" smtClean="0">
                <a:latin typeface="Times New Roman" pitchFamily="18" charset="0"/>
                <a:cs typeface="Times New Roman" pitchFamily="18" charset="0"/>
              </a:rPr>
              <a:t>темпо-ритмической</a:t>
            </a:r>
            <a:r>
              <a:rPr lang="ru-RU" sz="1400" dirty="0" smtClean="0">
                <a:latin typeface="Times New Roman" pitchFamily="18" charset="0"/>
                <a:cs typeface="Times New Roman" pitchFamily="18" charset="0"/>
              </a:rPr>
              <a:t> организации речи, автоматизация полученных звуков.</a:t>
            </a:r>
          </a:p>
          <a:p>
            <a:pPr algn="just"/>
            <a:r>
              <a:rPr lang="ru-RU" sz="1400" b="1" dirty="0" smtClean="0">
                <a:latin typeface="Times New Roman" pitchFamily="18" charset="0"/>
                <a:cs typeface="Times New Roman" pitchFamily="18" charset="0"/>
              </a:rPr>
              <a:t>Форма работы:</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Знакомство с речевым материалом;</a:t>
            </a:r>
          </a:p>
          <a:p>
            <a:pPr algn="just"/>
            <a:r>
              <a:rPr lang="ru-RU" sz="1400" dirty="0" smtClean="0">
                <a:latin typeface="Times New Roman" pitchFamily="18" charset="0"/>
                <a:cs typeface="Times New Roman" pitchFamily="18" charset="0"/>
              </a:rPr>
              <a:t>Прослушивание скороговорок (</a:t>
            </a:r>
            <a:r>
              <a:rPr lang="ru-RU" sz="1400" dirty="0" err="1" smtClean="0">
                <a:latin typeface="Times New Roman" pitchFamily="18" charset="0"/>
                <a:cs typeface="Times New Roman" pitchFamily="18" charset="0"/>
              </a:rPr>
              <a:t>чистоговорок</a:t>
            </a:r>
            <a:r>
              <a:rPr lang="ru-RU" sz="1400" dirty="0" smtClean="0">
                <a:latin typeface="Times New Roman" pitchFamily="18" charset="0"/>
                <a:cs typeface="Times New Roman" pitchFamily="18" charset="0"/>
              </a:rPr>
              <a:t>) и разъяснение их значения;</a:t>
            </a:r>
          </a:p>
          <a:p>
            <a:pPr algn="just"/>
            <a:r>
              <a:rPr lang="ru-RU" sz="1400" dirty="0" smtClean="0">
                <a:latin typeface="Times New Roman" pitchFamily="18" charset="0"/>
                <a:cs typeface="Times New Roman" pitchFamily="18" charset="0"/>
              </a:rPr>
              <a:t>Рифмованные упражнения для речевого дыхания;</a:t>
            </a:r>
          </a:p>
          <a:p>
            <a:pPr algn="just"/>
            <a:r>
              <a:rPr lang="ru-RU" sz="1400" dirty="0" smtClean="0">
                <a:latin typeface="Times New Roman" pitchFamily="18" charset="0"/>
                <a:cs typeface="Times New Roman" pitchFamily="18" charset="0"/>
              </a:rPr>
              <a:t>Беседа о роли и значении  </a:t>
            </a:r>
            <a:r>
              <a:rPr lang="ru-RU" sz="1400" dirty="0" err="1" smtClean="0">
                <a:latin typeface="Times New Roman" pitchFamily="18" charset="0"/>
                <a:cs typeface="Times New Roman" pitchFamily="18" charset="0"/>
              </a:rPr>
              <a:t>мнемотаблиц</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Индивидуальная работа логопеда;</a:t>
            </a:r>
          </a:p>
          <a:p>
            <a:pPr algn="just"/>
            <a:r>
              <a:rPr lang="ru-RU" sz="1400" dirty="0" smtClean="0">
                <a:latin typeface="Times New Roman" pitchFamily="18" charset="0"/>
                <a:cs typeface="Times New Roman" pitchFamily="18" charset="0"/>
              </a:rPr>
              <a:t>Работа с родителями -беседа о значении скороговорок, консультация на тему «Использование </a:t>
            </a:r>
            <a:r>
              <a:rPr lang="ru-RU" sz="1400" dirty="0" err="1" smtClean="0">
                <a:latin typeface="Times New Roman" pitchFamily="18" charset="0"/>
                <a:cs typeface="Times New Roman" pitchFamily="18" charset="0"/>
              </a:rPr>
              <a:t>мнемотаблиц</a:t>
            </a:r>
            <a:r>
              <a:rPr lang="ru-RU" sz="1400" dirty="0" smtClean="0">
                <a:latin typeface="Times New Roman" pitchFamily="18" charset="0"/>
                <a:cs typeface="Times New Roman" pitchFamily="18" charset="0"/>
              </a:rPr>
              <a:t> для успешного закрепления полученных звуков», памятки  по данной теме;</a:t>
            </a:r>
          </a:p>
          <a:p>
            <a:pPr algn="just"/>
            <a:r>
              <a:rPr lang="ru-RU" sz="1400" dirty="0" smtClean="0">
                <a:latin typeface="Times New Roman" pitchFamily="18" charset="0"/>
                <a:cs typeface="Times New Roman" pitchFamily="18" charset="0"/>
              </a:rPr>
              <a:t>Работа на мелкую моторику- рисунки детей по речевому материалу.</a:t>
            </a:r>
          </a:p>
          <a:p>
            <a:pPr algn="just"/>
            <a:r>
              <a:rPr lang="ru-RU" sz="1400" b="1" dirty="0" smtClean="0">
                <a:latin typeface="Times New Roman" pitchFamily="18" charset="0"/>
                <a:cs typeface="Times New Roman" pitchFamily="18" charset="0"/>
              </a:rPr>
              <a:t>Оценка проекта родителями: </a:t>
            </a:r>
            <a:r>
              <a:rPr lang="ru-RU" sz="1400" dirty="0" smtClean="0">
                <a:latin typeface="Times New Roman" pitchFamily="18" charset="0"/>
                <a:cs typeface="Times New Roman" pitchFamily="18" charset="0"/>
              </a:rPr>
              <a:t>положительная.</a:t>
            </a:r>
          </a:p>
          <a:p>
            <a:pPr algn="just"/>
            <a:r>
              <a:rPr lang="ru-RU" sz="1400" b="1" dirty="0" smtClean="0">
                <a:latin typeface="Times New Roman" pitchFamily="18" charset="0"/>
                <a:cs typeface="Times New Roman" pitchFamily="18" charset="0"/>
              </a:rPr>
              <a:t>Вывод: </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Проектная деятельность помогает правильно и поэтапно организовать занятия, помогает разобраться в данной проблеме путем быстрого разрешения поставленных задач и увидеть результат проделанной работы.   </a:t>
            </a:r>
          </a:p>
          <a:p>
            <a:pPr>
              <a:buNone/>
            </a:pPr>
            <a:r>
              <a:rPr lang="ru-RU" sz="1400" dirty="0" smtClean="0"/>
              <a:t> </a:t>
            </a:r>
          </a:p>
          <a:p>
            <a:pPr>
              <a:buNone/>
            </a:pPr>
            <a:r>
              <a:rPr lang="ru-RU" sz="1400" dirty="0" smtClean="0"/>
              <a:t> </a:t>
            </a:r>
          </a:p>
          <a:p>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642910"/>
            <a:ext cx="6172200" cy="8143931"/>
          </a:xfrm>
        </p:spPr>
        <p:txBody>
          <a:bodyPr/>
          <a:lstStyle/>
          <a:p>
            <a:pPr algn="ctr">
              <a:buNone/>
            </a:pPr>
            <a:r>
              <a:rPr lang="ru-RU" sz="1800" b="1" dirty="0" smtClean="0"/>
              <a:t>Скороговорки</a:t>
            </a:r>
          </a:p>
          <a:p>
            <a:r>
              <a:rPr lang="ru-RU" sz="1400" dirty="0" smtClean="0">
                <a:latin typeface="Times New Roman" pitchFamily="18" charset="0"/>
                <a:cs typeface="Times New Roman" pitchFamily="18" charset="0"/>
              </a:rPr>
              <a:t>На дворе галка, на берегу галька.</a:t>
            </a:r>
          </a:p>
          <a:p>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Нес Григорий пирог через порог. Стал на горох и упал на порог.</a:t>
            </a:r>
          </a:p>
          <a:p>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Наш голова вашего голову головой </a:t>
            </a:r>
            <a:r>
              <a:rPr lang="ru-RU" sz="1400" dirty="0" err="1" smtClean="0">
                <a:latin typeface="Times New Roman" pitchFamily="18" charset="0"/>
                <a:cs typeface="Times New Roman" pitchFamily="18" charset="0"/>
              </a:rPr>
              <a:t>переголовал</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перевыголовил</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Кукушка кукушонку купила капюшон,</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Надел кукушонок капюшон,</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Как в капюшоне кукушонок смешон.</a:t>
            </a:r>
          </a:p>
          <a:p>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Выковали колокол,</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Да не </a:t>
            </a:r>
            <a:r>
              <a:rPr lang="ru-RU" sz="1400" dirty="0" err="1" smtClean="0">
                <a:latin typeface="Times New Roman" pitchFamily="18" charset="0"/>
                <a:cs typeface="Times New Roman" pitchFamily="18" charset="0"/>
              </a:rPr>
              <a:t>по-колокольски</a:t>
            </a:r>
            <a:r>
              <a:rPr lang="ru-RU" sz="1400" dirty="0" smtClean="0">
                <a:latin typeface="Times New Roman" pitchFamily="18" charset="0"/>
                <a:cs typeface="Times New Roman" pitchFamily="18" charset="0"/>
              </a:rPr>
              <a:t>.</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Надо бы колокол перековать,</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Да </a:t>
            </a:r>
            <a:r>
              <a:rPr lang="ru-RU" sz="1400" dirty="0" err="1" smtClean="0">
                <a:latin typeface="Times New Roman" pitchFamily="18" charset="0"/>
                <a:cs typeface="Times New Roman" pitchFamily="18" charset="0"/>
              </a:rPr>
              <a:t>перевыколоковать</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Карл у Клары украл кораллы,</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А Клара у Карла украла кларнет.</a:t>
            </a:r>
          </a:p>
          <a:p>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На дворе трава, на траве дрова.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Не руби дрова на траве двора!</a:t>
            </a:r>
          </a:p>
          <a:p>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Подарили Вареньке – валенки, </a:t>
            </a:r>
            <a:r>
              <a:rPr lang="ru-RU" sz="1400" dirty="0" err="1" smtClean="0">
                <a:latin typeface="Times New Roman" pitchFamily="18" charset="0"/>
                <a:cs typeface="Times New Roman" pitchFamily="18" charset="0"/>
              </a:rPr>
              <a:t>Валеньке</a:t>
            </a:r>
            <a:r>
              <a:rPr lang="ru-RU" sz="1400" dirty="0" smtClean="0">
                <a:latin typeface="Times New Roman" pitchFamily="18" charset="0"/>
                <a:cs typeface="Times New Roman" pitchFamily="18" charset="0"/>
              </a:rPr>
              <a:t> — варежки.</a:t>
            </a:r>
          </a:p>
          <a:p>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Все бобры добры для своих бобрят.</a:t>
            </a:r>
          </a:p>
          <a:p>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У быка тупы губы, бык </a:t>
            </a:r>
            <a:r>
              <a:rPr lang="ru-RU" sz="1400" dirty="0" err="1" smtClean="0">
                <a:latin typeface="Times New Roman" pitchFamily="18" charset="0"/>
                <a:cs typeface="Times New Roman" pitchFamily="18" charset="0"/>
              </a:rPr>
              <a:t>тупогуб</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На горе Арарат растет крупный виноград.</a:t>
            </a:r>
          </a:p>
          <a:p>
            <a:r>
              <a:rPr lang="ru-RU" sz="1400" dirty="0" smtClean="0">
                <a:latin typeface="Times New Roman" pitchFamily="18" charset="0"/>
                <a:cs typeface="Times New Roman" pitchFamily="18" charset="0"/>
              </a:rPr>
              <a:t>***</a:t>
            </a:r>
          </a:p>
          <a:p>
            <a:r>
              <a:rPr lang="ru-RU" sz="1400" dirty="0" err="1" smtClean="0">
                <a:latin typeface="Times New Roman" pitchFamily="18" charset="0"/>
                <a:cs typeface="Times New Roman" pitchFamily="18" charset="0"/>
              </a:rPr>
              <a:t>Пророворонила</a:t>
            </a:r>
            <a:r>
              <a:rPr lang="ru-RU" sz="1400" dirty="0" smtClean="0">
                <a:latin typeface="Times New Roman" pitchFamily="18" charset="0"/>
                <a:cs typeface="Times New Roman" pitchFamily="18" charset="0"/>
              </a:rPr>
              <a:t> ворона вороненка.</a:t>
            </a:r>
          </a:p>
          <a:p>
            <a:r>
              <a:rPr lang="ru-RU" sz="1400" dirty="0" smtClean="0">
                <a:latin typeface="Times New Roman" pitchFamily="18" charset="0"/>
                <a:cs typeface="Times New Roman" pitchFamily="18" charset="0"/>
              </a:rPr>
              <a:t>У мыши в норке сыра корка.</a:t>
            </a:r>
          </a:p>
          <a:p>
            <a:endParaRPr lang="ru-RU" sz="1400" dirty="0">
              <a:latin typeface="Times New Roman" pitchFamily="18" charset="0"/>
              <a:cs typeface="Times New Roman" pitchFamily="18" charset="0"/>
            </a:endParaRPr>
          </a:p>
        </p:txBody>
      </p:sp>
      <p:sp>
        <p:nvSpPr>
          <p:cNvPr id="4" name="Дата 3"/>
          <p:cNvSpPr>
            <a:spLocks noGrp="1"/>
          </p:cNvSpPr>
          <p:nvPr>
            <p:ph type="dt" sz="half" idx="10"/>
          </p:nvPr>
        </p:nvSpPr>
        <p:spPr>
          <a:xfrm>
            <a:off x="342900" y="8475135"/>
            <a:ext cx="157142" cy="97394"/>
          </a:xfrm>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30</a:t>
            </a:fld>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endParaRPr lang="ru-RU" dirty="0" smtClean="0"/>
          </a:p>
          <a:p>
            <a:pPr>
              <a:defRPr/>
            </a:pPr>
            <a:endParaRPr lang="ru-RU" dirty="0"/>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31</a:t>
            </a:fld>
            <a:endParaRPr lang="ru-RU"/>
          </a:p>
        </p:txBody>
      </p:sp>
      <p:pic>
        <p:nvPicPr>
          <p:cNvPr id="9" name="Содержимое 8" descr="Безымянный.jpg"/>
          <p:cNvPicPr>
            <a:picLocks noGrp="1" noChangeAspect="1"/>
          </p:cNvPicPr>
          <p:nvPr>
            <p:ph idx="1"/>
          </p:nvPr>
        </p:nvPicPr>
        <p:blipFill>
          <a:blip r:embed="rId2"/>
          <a:stretch>
            <a:fillRect/>
          </a:stretch>
        </p:blipFill>
        <p:spPr>
          <a:xfrm>
            <a:off x="357166" y="1142976"/>
            <a:ext cx="6286544" cy="7599603"/>
          </a:xfrm>
        </p:spPr>
      </p:pic>
      <p:sp>
        <p:nvSpPr>
          <p:cNvPr id="1025" name="Rectangle 1"/>
          <p:cNvSpPr>
            <a:spLocks noChangeArrowheads="1"/>
          </p:cNvSpPr>
          <p:nvPr/>
        </p:nvSpPr>
        <p:spPr bwMode="auto">
          <a:xfrm>
            <a:off x="357166" y="500034"/>
            <a:ext cx="6215106"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Мнемотаблицы</a:t>
            </a:r>
            <a:r>
              <a:rPr kumimoji="0" lang="ru-RU" sz="1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к скороговоркам</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Безымянный.jpg"/>
          <p:cNvPicPr>
            <a:picLocks noGrp="1" noChangeAspect="1"/>
          </p:cNvPicPr>
          <p:nvPr>
            <p:ph idx="1"/>
          </p:nvPr>
        </p:nvPicPr>
        <p:blipFill>
          <a:blip r:embed="rId2"/>
          <a:stretch>
            <a:fillRect/>
          </a:stretch>
        </p:blipFill>
        <p:spPr>
          <a:xfrm>
            <a:off x="500042" y="428595"/>
            <a:ext cx="5884289" cy="8263131"/>
          </a:xfrm>
        </p:spPr>
      </p:pic>
      <p:sp>
        <p:nvSpPr>
          <p:cNvPr id="4" name="Дата 3"/>
          <p:cNvSpPr>
            <a:spLocks noGrp="1"/>
          </p:cNvSpPr>
          <p:nvPr>
            <p:ph type="dt" sz="half" idx="10"/>
          </p:nvPr>
        </p:nvSpPr>
        <p:spPr/>
        <p:txBody>
          <a:bodyPr/>
          <a:lstStyle/>
          <a:p>
            <a:pPr>
              <a:defRPr/>
            </a:pPr>
            <a:endParaRPr lang="ru-RU" dirty="0" smtClean="0"/>
          </a:p>
          <a:p>
            <a:pPr>
              <a:defRPr/>
            </a:pPr>
            <a:endParaRPr lang="ru-RU" dirty="0"/>
          </a:p>
        </p:txBody>
      </p:sp>
      <p:sp>
        <p:nvSpPr>
          <p:cNvPr id="5" name="Нижний колонтитул 4"/>
          <p:cNvSpPr>
            <a:spLocks noGrp="1"/>
          </p:cNvSpPr>
          <p:nvPr>
            <p:ph type="ftr" sz="quarter" idx="11"/>
          </p:nvPr>
        </p:nvSpPr>
        <p:spPr/>
        <p:txBody>
          <a:bodyPr/>
          <a:lstStyle/>
          <a:p>
            <a:pPr>
              <a:defRPr/>
            </a:pPr>
            <a:endParaRPr lang="en-US" dirty="0" smtClean="0"/>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32</a:t>
            </a:fld>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Безымянный1.jpg"/>
          <p:cNvPicPr>
            <a:picLocks noGrp="1" noChangeAspect="1"/>
          </p:cNvPicPr>
          <p:nvPr>
            <p:ph idx="1"/>
          </p:nvPr>
        </p:nvPicPr>
        <p:blipFill>
          <a:blip r:embed="rId2"/>
          <a:stretch>
            <a:fillRect/>
          </a:stretch>
        </p:blipFill>
        <p:spPr>
          <a:xfrm>
            <a:off x="571480" y="428596"/>
            <a:ext cx="5753481" cy="8209063"/>
          </a:xfrm>
        </p:spPr>
      </p:pic>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33</a:t>
            </a:fld>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Безымянный.3png.png"/>
          <p:cNvPicPr>
            <a:picLocks noGrp="1" noChangeAspect="1"/>
          </p:cNvPicPr>
          <p:nvPr>
            <p:ph idx="1"/>
          </p:nvPr>
        </p:nvPicPr>
        <p:blipFill>
          <a:blip r:embed="rId2"/>
          <a:stretch>
            <a:fillRect/>
          </a:stretch>
        </p:blipFill>
        <p:spPr>
          <a:xfrm>
            <a:off x="571480" y="428596"/>
            <a:ext cx="5888671" cy="8269439"/>
          </a:xfrm>
        </p:spPr>
      </p:pic>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34</a:t>
            </a:fld>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Безымянный4.png"/>
          <p:cNvPicPr>
            <a:picLocks noGrp="1" noChangeAspect="1"/>
          </p:cNvPicPr>
          <p:nvPr>
            <p:ph idx="1"/>
          </p:nvPr>
        </p:nvPicPr>
        <p:blipFill>
          <a:blip r:embed="rId2"/>
          <a:stretch>
            <a:fillRect/>
          </a:stretch>
        </p:blipFill>
        <p:spPr>
          <a:xfrm>
            <a:off x="642918" y="500034"/>
            <a:ext cx="5857649" cy="8215370"/>
          </a:xfrm>
        </p:spPr>
      </p:pic>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35</a:t>
            </a:fld>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Безымянный.5png.png"/>
          <p:cNvPicPr>
            <a:picLocks noGrp="1" noChangeAspect="1"/>
          </p:cNvPicPr>
          <p:nvPr>
            <p:ph idx="1"/>
          </p:nvPr>
        </p:nvPicPr>
        <p:blipFill>
          <a:blip r:embed="rId2"/>
          <a:stretch>
            <a:fillRect/>
          </a:stretch>
        </p:blipFill>
        <p:spPr>
          <a:xfrm>
            <a:off x="500042" y="357157"/>
            <a:ext cx="5894705" cy="8483753"/>
          </a:xfrm>
        </p:spPr>
      </p:pic>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36</a:t>
            </a:fld>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Безымянный6.png"/>
          <p:cNvPicPr>
            <a:picLocks noGrp="1" noChangeAspect="1"/>
          </p:cNvPicPr>
          <p:nvPr>
            <p:ph idx="1"/>
          </p:nvPr>
        </p:nvPicPr>
        <p:blipFill>
          <a:blip r:embed="rId2"/>
          <a:stretch>
            <a:fillRect/>
          </a:stretch>
        </p:blipFill>
        <p:spPr>
          <a:xfrm>
            <a:off x="500042" y="428595"/>
            <a:ext cx="5715040" cy="8225175"/>
          </a:xfrm>
        </p:spPr>
      </p:pic>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37</a:t>
            </a:fld>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Безымянный.7png.png"/>
          <p:cNvPicPr>
            <a:picLocks noGrp="1" noChangeAspect="1"/>
          </p:cNvPicPr>
          <p:nvPr>
            <p:ph idx="1"/>
          </p:nvPr>
        </p:nvPicPr>
        <p:blipFill>
          <a:blip r:embed="rId2"/>
          <a:stretch>
            <a:fillRect/>
          </a:stretch>
        </p:blipFill>
        <p:spPr>
          <a:xfrm>
            <a:off x="357166" y="377889"/>
            <a:ext cx="6072230" cy="8430805"/>
          </a:xfrm>
        </p:spPr>
      </p:pic>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38</a:t>
            </a:fld>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Безымянный.8png.png"/>
          <p:cNvPicPr>
            <a:picLocks noGrp="1" noChangeAspect="1"/>
          </p:cNvPicPr>
          <p:nvPr>
            <p:ph idx="1"/>
          </p:nvPr>
        </p:nvPicPr>
        <p:blipFill>
          <a:blip r:embed="rId2"/>
          <a:stretch>
            <a:fillRect/>
          </a:stretch>
        </p:blipFill>
        <p:spPr>
          <a:xfrm>
            <a:off x="500042" y="500034"/>
            <a:ext cx="5872904" cy="8143932"/>
          </a:xfrm>
        </p:spPr>
      </p:pic>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39</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1000100"/>
            <a:ext cx="6172200" cy="7643865"/>
          </a:xfrm>
        </p:spPr>
        <p:txBody>
          <a:bodyPr/>
          <a:lstStyle/>
          <a:p>
            <a:pPr algn="just"/>
            <a:r>
              <a:rPr lang="ru-RU" sz="1400" dirty="0" smtClean="0">
                <a:latin typeface="Times New Roman" pitchFamily="18" charset="0"/>
                <a:cs typeface="Times New Roman" pitchFamily="18" charset="0"/>
              </a:rPr>
              <a:t>Чистая грамотная речь у ребенка — залог его успешного будущего. Отсутствие речевых проблем обеспечит и хорошую учебу, и возможность активного налаживания социальных контактов.</a:t>
            </a:r>
          </a:p>
          <a:p>
            <a:pPr algn="just"/>
            <a:r>
              <a:rPr lang="ru-RU" sz="1400" dirty="0" smtClean="0">
                <a:latin typeface="Times New Roman" pitchFamily="18" charset="0"/>
                <a:cs typeface="Times New Roman" pitchFamily="18" charset="0"/>
              </a:rPr>
              <a:t>В современный век, несмотря на скоростной темп развития, у современных детей все чаще встречаются нарушения речевого развития. Для устранения речевых патологий и закрепления полученных звуков важна работа над произносительной стороной речи. Занятия по постановке правильного произношения звуков заключается в развитии артикуляционного аппарата, внимания к собственной речи и обращенной.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 логопедических занятиях по развитию речи широко используются скороговорки и </a:t>
            </a:r>
            <a:r>
              <a:rPr lang="ru-RU" sz="1400" dirty="0" err="1" smtClean="0">
                <a:latin typeface="Times New Roman" pitchFamily="18" charset="0"/>
                <a:cs typeface="Times New Roman" pitchFamily="18" charset="0"/>
              </a:rPr>
              <a:t>чистоговорки</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Скороговорка — это недлинная фраза, составленная из слов с часто повторяющимися звуками, вызывающими трудность при произношении. Как правило, одна скороговорка «отрабатывает» произношение какого-либо одного звука или его сочетаний.</a:t>
            </a:r>
          </a:p>
          <a:p>
            <a:pPr algn="just"/>
            <a:r>
              <a:rPr lang="ru-RU" sz="1400" dirty="0" smtClean="0">
                <a:latin typeface="Times New Roman" pitchFamily="18" charset="0"/>
                <a:cs typeface="Times New Roman" pitchFamily="18" charset="0"/>
              </a:rPr>
              <a:t>Существуют скороговорки, созданные народом, известные практически всем с самого детства- </a:t>
            </a:r>
          </a:p>
          <a:p>
            <a:pPr lvl="0" algn="just"/>
            <a:r>
              <a:rPr lang="ru-RU" sz="1400" dirty="0" smtClean="0">
                <a:latin typeface="Times New Roman" pitchFamily="18" charset="0"/>
                <a:cs typeface="Times New Roman" pitchFamily="18" charset="0"/>
              </a:rPr>
              <a:t>Шла Саша по шоссе и сосала сушку</a:t>
            </a:r>
          </a:p>
          <a:p>
            <a:pPr lvl="0" algn="just"/>
            <a:r>
              <a:rPr lang="ru-RU" sz="1400" dirty="0" smtClean="0">
                <a:latin typeface="Times New Roman" pitchFamily="18" charset="0"/>
                <a:cs typeface="Times New Roman" pitchFamily="18" charset="0"/>
              </a:rPr>
              <a:t>Карл у Клары украл кораллы</a:t>
            </a:r>
          </a:p>
          <a:p>
            <a:pPr algn="just"/>
            <a:r>
              <a:rPr lang="ru-RU" sz="1400" dirty="0" smtClean="0">
                <a:latin typeface="Times New Roman" pitchFamily="18" charset="0"/>
                <a:cs typeface="Times New Roman" pitchFamily="18" charset="0"/>
              </a:rPr>
              <a:t>Также, есть  скороговорки, составленные логопедами, специально для работы над развитием чистой речи у детей и взрослых.</a:t>
            </a:r>
          </a:p>
          <a:p>
            <a:pPr algn="just"/>
            <a:r>
              <a:rPr lang="ru-RU" sz="1400" dirty="0" smtClean="0">
                <a:latin typeface="Times New Roman" pitchFamily="18" charset="0"/>
                <a:cs typeface="Times New Roman" pitchFamily="18" charset="0"/>
              </a:rPr>
              <a:t>Достоинства таких упражнений в логопедической практике очевидны:</a:t>
            </a:r>
          </a:p>
          <a:p>
            <a:pPr lvl="0" algn="just"/>
            <a:r>
              <a:rPr lang="ru-RU" sz="1400" dirty="0" smtClean="0">
                <a:latin typeface="Times New Roman" pitchFamily="18" charset="0"/>
                <a:cs typeface="Times New Roman" pitchFamily="18" charset="0"/>
              </a:rPr>
              <a:t>В первую очередь они помогают успешно добиться цели — развить артикуляционный аппарат, сделать речь понятной и четкой.</a:t>
            </a:r>
          </a:p>
          <a:p>
            <a:pPr lvl="0" algn="just"/>
            <a:r>
              <a:rPr lang="ru-RU" sz="1400" dirty="0" smtClean="0">
                <a:latin typeface="Times New Roman" pitchFamily="18" charset="0"/>
                <a:cs typeface="Times New Roman" pitchFamily="18" charset="0"/>
              </a:rPr>
              <a:t>Формируют критическое отношение к собственной речи, внимательное проговаривание окончаний слов, выдерживание единого ритма.</a:t>
            </a:r>
          </a:p>
          <a:p>
            <a:pPr lvl="0" algn="just"/>
            <a:r>
              <a:rPr lang="ru-RU" sz="1400" dirty="0" smtClean="0">
                <a:latin typeface="Times New Roman" pitchFamily="18" charset="0"/>
                <a:cs typeface="Times New Roman" pitchFamily="18" charset="0"/>
              </a:rPr>
              <a:t>Развитие внимания к собеседнику. Прослушивая скороговорку, произнесенную педагогом или товарищем, нужно сконцентрироваться, чтобы ничего не пропустить.</a:t>
            </a:r>
          </a:p>
          <a:p>
            <a:pPr lvl="0" algn="just"/>
            <a:r>
              <a:rPr lang="ru-RU" sz="1400" dirty="0" smtClean="0">
                <a:latin typeface="Times New Roman" pitchFamily="18" charset="0"/>
                <a:cs typeface="Times New Roman" pitchFamily="18" charset="0"/>
              </a:rPr>
              <a:t>Улучшение памяти. «Сложную» фразу и запомнить труднее.</a:t>
            </a:r>
          </a:p>
          <a:p>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r>
              <a:rPr lang="ru-RU" dirty="0" smtClean="0"/>
              <a:t>2</a:t>
            </a: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66" y="642910"/>
            <a:ext cx="6157934" cy="7858179"/>
          </a:xfrm>
        </p:spPr>
        <p:txBody>
          <a:bodyPr/>
          <a:lstStyle/>
          <a:p>
            <a:pPr algn="just"/>
            <a:r>
              <a:rPr lang="ru-RU" sz="1400" b="1" dirty="0" smtClean="0">
                <a:latin typeface="Times New Roman" pitchFamily="18" charset="0"/>
                <a:cs typeface="Times New Roman" pitchFamily="18" charset="0"/>
              </a:rPr>
              <a:t>Как организовать «учебный» процесс</a:t>
            </a:r>
            <a:r>
              <a:rPr lang="ru-RU" sz="1400" b="1" dirty="0" smtClean="0">
                <a:latin typeface="Times New Roman" pitchFamily="18" charset="0"/>
                <a:cs typeface="Times New Roman" pitchFamily="18" charset="0"/>
              </a:rPr>
              <a:t>?</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Скороговорки для детей – это в первую очередь игра, а не обучение. Этот метод вот уже многие столетия оправдывает себя как нельзя лучше. Но вовсе не обязательно ждать, пока такая потребность возникнет у вашего ребенка. И даже если он не будет нуждаться в проговаривании скороговорок в обязательном порядке, то все равно такие тренировки будут ему крайне полезны и интересны.</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Поэтому начинайте разучивать скороговорки с малышом, как только он научился говорить. Пускай он сначала больше слушает – ему это тоже будет очень нравиться, вот увидите. Только проговаривайте фразы медленно и четко. Потом детка подключится к проговариванию вместе с вами – ведь так трудно удержаться, чтобы не проверить свои возможности. А позже научится без труда произносить заковыристые предложения.</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Начинайте с самых простых и легких скороговорок</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При этом маленькие детки могут «отхлопывать» каждый слог или слово ладошками или «отстукивать» мячом. Все должно непременно проходить в форме игры, без натиска и нажима, только по доброй воле ребенка и обязательно под ваш совместный громкий хохот. Занятие будет полезным только в том случае, если все участники процесса будут получать от него </a:t>
            </a:r>
            <a:r>
              <a:rPr lang="ru-RU" sz="1400" dirty="0" smtClean="0">
                <a:latin typeface="Times New Roman" pitchFamily="18" charset="0"/>
                <a:cs typeface="Times New Roman" pitchFamily="18" charset="0"/>
              </a:rPr>
              <a:t>настоящее удовольствие</a:t>
            </a:r>
            <a:r>
              <a:rPr lang="ru-RU" sz="1400" dirty="0" smtClean="0">
                <a:latin typeface="Times New Roman" pitchFamily="18" charset="0"/>
                <a:cs typeface="Times New Roman" pitchFamily="18" charset="0"/>
              </a:rPr>
              <a:t>!</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Развиваем речь с помощью скороговорок</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Вряд ли найдется родитель, который не захочет, чтобы его ребенок говорил, чисто, внятно, красиво. А ведь над этим нужно работать! Кто-то начинает говорить раньше, кто-то лучше, но на все можно повлиять и откорректировать</a:t>
            </a:r>
            <a:r>
              <a:rPr lang="ru-RU" sz="1400" dirty="0" smtClean="0">
                <a:latin typeface="Times New Roman" pitchFamily="18" charset="0"/>
                <a:cs typeface="Times New Roman" pitchFamily="18" charset="0"/>
              </a:rPr>
              <a:t>.</a:t>
            </a:r>
          </a:p>
          <a:p>
            <a:pPr algn="r">
              <a:buNone/>
            </a:pP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Правильно поставленная речь очень важна для каждого человека! От того, как вы говорите, зависит порой даже больше, чем от того, что вы говорите. Так давайте учить своих детей правильной речи вместе. Ведь это так забавно и полезно не только малышу, но и родителям.</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40</a:t>
            </a:fld>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133982"/>
          </a:xfrm>
        </p:spPr>
        <p:txBody>
          <a:bodyPr/>
          <a:lstStyle/>
          <a:p>
            <a:r>
              <a:rPr lang="ru-RU" b="1" dirty="0" smtClean="0"/>
              <a:t>Что такое скороговорки?</a:t>
            </a:r>
            <a:endParaRPr lang="ru-RU" dirty="0"/>
          </a:p>
        </p:txBody>
      </p:sp>
      <p:sp>
        <p:nvSpPr>
          <p:cNvPr id="3" name="Содержимое 2"/>
          <p:cNvSpPr>
            <a:spLocks noGrp="1"/>
          </p:cNvSpPr>
          <p:nvPr>
            <p:ph idx="1"/>
          </p:nvPr>
        </p:nvSpPr>
        <p:spPr>
          <a:xfrm>
            <a:off x="342900" y="1428729"/>
            <a:ext cx="6172200" cy="6739490"/>
          </a:xfrm>
        </p:spPr>
        <p:txBody>
          <a:bodyPr/>
          <a:lstStyle/>
          <a:p>
            <a:pPr algn="just">
              <a:buNone/>
            </a:pPr>
            <a:r>
              <a:rPr lang="ru-RU" sz="1400" dirty="0" smtClean="0"/>
              <a:t/>
            </a:r>
            <a:br>
              <a:rPr lang="ru-RU" sz="1400" dirty="0" smtClean="0"/>
            </a:br>
            <a:r>
              <a:rPr lang="ru-RU" sz="1400" dirty="0" smtClean="0">
                <a:latin typeface="Times New Roman" pitchFamily="18" charset="0"/>
                <a:cs typeface="Times New Roman" pitchFamily="18" charset="0"/>
              </a:rPr>
              <a:t>Существует множество различных методик и способов для развития речи ребенка (да и не только). Но скороговорки, пожалуй, самый древний, самый интересный и занятный, самый доступный из них. Не нужно никаких вложений, кроме нескольких минут вашего совместного с малышом времени. Но что интересно, что изначально скороговорки были придуманы, скорее всего, не с этой целью, а исключительно для развлечения. Люди собирались на различные забавы, пели, танцевали, проговаривали скороговорки – весело было. Поэтому они относятся к народному фольклору и считаются особым шуточным жанром народного творчества.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Скороговорка – это фраза или стишок, построенные из труднопроизносимых слов, сочетаний звуков и слогов и предназначенные для проговаривания вслух</a:t>
            </a:r>
            <a:r>
              <a:rPr lang="ru-RU" sz="1400" dirty="0" smtClean="0">
                <a:latin typeface="Times New Roman" pitchFamily="18" charset="0"/>
                <a:cs typeface="Times New Roman" pitchFamily="18" charset="0"/>
              </a:rPr>
              <a:t>.</a:t>
            </a:r>
          </a:p>
          <a:p>
            <a:pPr>
              <a:buNone/>
            </a:pP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Зоя – </a:t>
            </a:r>
            <a:r>
              <a:rPr lang="ru-RU" sz="1400" dirty="0" err="1" smtClean="0">
                <a:latin typeface="Times New Roman" pitchFamily="18" charset="0"/>
                <a:cs typeface="Times New Roman" pitchFamily="18" charset="0"/>
              </a:rPr>
              <a:t>зайкина</a:t>
            </a:r>
            <a:r>
              <a:rPr lang="ru-RU" sz="1400" dirty="0" smtClean="0">
                <a:latin typeface="Times New Roman" pitchFamily="18" charset="0"/>
                <a:cs typeface="Times New Roman" pitchFamily="18" charset="0"/>
              </a:rPr>
              <a:t> хозяйка.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Спит в тазу у Зои зайка</a:t>
            </a:r>
            <a:r>
              <a:rPr lang="ru-RU" sz="1400" dirty="0" smtClean="0">
                <a:latin typeface="Times New Roman" pitchFamily="18" charset="0"/>
                <a:cs typeface="Times New Roman" pitchFamily="18" charset="0"/>
              </a:rPr>
              <a:t>.</a:t>
            </a:r>
          </a:p>
          <a:p>
            <a:pPr algn="ctr">
              <a:buNone/>
            </a:pP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Чем полезны скороговорки</a:t>
            </a:r>
            <a:r>
              <a:rPr lang="ru-RU" sz="1400" b="1" dirty="0" smtClean="0">
                <a:latin typeface="Times New Roman" pitchFamily="18" charset="0"/>
                <a:cs typeface="Times New Roman" pitchFamily="18" charset="0"/>
              </a:rPr>
              <a:t>?</a:t>
            </a:r>
          </a:p>
          <a:p>
            <a:pPr algn="just">
              <a:buNone/>
            </a:pP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Скороговорки развивают речевой аппарат ребенка, делают его более совершенным и подвижным. Речь становится правильной, выразительной, четкой, понятной, а ребенок – успешной в будущем личностью. Это главная цель скороговорок, но не единственная.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Несмотря на то, что скороговорки читаются обязательно быстро, они учат ребенка, торопящегося в речи, произносить фразы более медленно, не «съедая» окончания, так, чтобы его понимали.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Разучивая скороговорку, ребенок учится осмысленно относиться к тому, что говорит, взвешивать каждое слово, если не слог, чувствовать связь между словосочетаниями, улавливать очень тонкие нюансы в интонации, смысле, значении.</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41</a:t>
            </a:fld>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571472"/>
            <a:ext cx="6172200" cy="8001055"/>
          </a:xfrm>
        </p:spPr>
        <p:txBody>
          <a:bodyPr/>
          <a:lstStyle/>
          <a:p>
            <a:pPr algn="just"/>
            <a:r>
              <a:rPr lang="ru-RU" sz="1400" dirty="0" smtClean="0">
                <a:latin typeface="Times New Roman" pitchFamily="18" charset="0"/>
                <a:cs typeface="Times New Roman" pitchFamily="18" charset="0"/>
              </a:rPr>
              <a:t>Он также учится не только говорить, но и слушать. Это очень полезно и пригодится уже в школе, когда учитель выдает много различной информации. Дети любят переспрашивать, они рассеяны и невнимательны. Прослушивание скороговорок улучшает их способность концентрироваться на том, что они слушают. И не только слышать, но понимать смысл высказывания. Например, «Мама мыла мылом Милу». Ребенок вдумывается, чтобы понять, кто и что делает.</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Кроме того, это самое настоящее развлечение. От души смеяться над собственными и чужими ошибками в произношении, когда одну, казалось бы, совсем простую фразу из нескольких слов каждый из вас крутит по двадцать раз и никак не выкрутит, - очень весело и полезно! Такую забаву можно устроить где угодно, и для этого не нужно иметь никаких подручных средств. Это отличная идея для семейного времяпрепровождения или для детского праздника</a:t>
            </a:r>
            <a:r>
              <a:rPr lang="ru-RU" sz="1400" dirty="0" smtClean="0">
                <a:latin typeface="Times New Roman" pitchFamily="18" charset="0"/>
                <a:cs typeface="Times New Roman" pitchFamily="18" charset="0"/>
              </a:rPr>
              <a:t>.</a:t>
            </a:r>
          </a:p>
          <a:p>
            <a:pPr algn="ctr">
              <a:buNone/>
            </a:pP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Как проговаривать скороговорки с ребенком</a:t>
            </a:r>
            <a:r>
              <a:rPr lang="ru-RU" sz="1600" b="1" dirty="0" smtClean="0">
                <a:latin typeface="Times New Roman" pitchFamily="18" charset="0"/>
                <a:cs typeface="Times New Roman" pitchFamily="18" charset="0"/>
              </a:rPr>
              <a:t>?</a:t>
            </a:r>
          </a:p>
          <a:p>
            <a:pPr algn="just">
              <a:buNone/>
            </a:pP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Скороговорки придуманы исключительно для проговаривания их вслух. Вначале вы демонстрируете ребенку это, а потом начинаете вместе разучивать стишок. Но при этом существует ряд правил, последовательность действий, которые необходимо соблюдать для того, чтобы добиться положительных результатов в развитии дикции.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Итак, проделывайте все пошагово:</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1. Вначале произнесите скороговорку очень медленно и четко, разбивая на слоги. Цель первого шага – правильно выучить скороговорку. Обращайте внимание на произношение всех звуков: и гласных, и согласных. Очень важно на этом этапе не допустить неправильного произношения ни единого из них. Сейчас вы учите и слова, и произношение. Медленно, но уверенно, как говорится.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2. После того, как этот этап успешно пройден и ребенок выучил текст и может произносить его правильно, учитесь делать все то же, но в беззвучном режиме. Сейчас работает только артикуляционный аппарат – без голоса, лишь губы, язык и зубы.</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3. Третий шаг – чтение скороговорки шепотом. Очень важно, чтобы именно шепотом, а не шипя или тихо, ребенок четко и понятно мог произнести всю фразу.</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42</a:t>
            </a:fld>
            <a:endParaRPr lang="ru-RU"/>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43</a:t>
            </a:fld>
            <a:endParaRPr lang="ru-RU"/>
          </a:p>
        </p:txBody>
      </p:sp>
      <p:sp>
        <p:nvSpPr>
          <p:cNvPr id="7" name="Заголовок 1"/>
          <p:cNvSpPr>
            <a:spLocks noGrp="1"/>
          </p:cNvSpPr>
          <p:nvPr>
            <p:ph idx="1"/>
          </p:nvPr>
        </p:nvSpPr>
        <p:spPr>
          <a:xfrm>
            <a:off x="342900" y="500035"/>
            <a:ext cx="6172200" cy="7668184"/>
          </a:xfrm>
        </p:spPr>
        <p:txBody>
          <a:bodyPr/>
          <a:lstStyle/>
          <a:p>
            <a:r>
              <a:rPr lang="ru-RU" sz="1400" dirty="0" smtClean="0">
                <a:latin typeface="Times New Roman" pitchFamily="18" charset="0"/>
                <a:cs typeface="Times New Roman" pitchFamily="18" charset="0"/>
              </a:rPr>
              <a:t>4. Теперь произносите текст вслух, но медленно. Слитно, всю фразу целиком, без ошибок, но не торопясь.</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5. Поиграйте с интонацией произношения: утвердительно, вопросительно, </a:t>
            </a:r>
            <a:r>
              <a:rPr lang="ru-RU" sz="1400" dirty="0" err="1" smtClean="0">
                <a:latin typeface="Times New Roman" pitchFamily="18" charset="0"/>
                <a:cs typeface="Times New Roman" pitchFamily="18" charset="0"/>
              </a:rPr>
              <a:t>восклицательно</a:t>
            </a:r>
            <a:r>
              <a:rPr lang="ru-RU" sz="1400" dirty="0" smtClean="0">
                <a:latin typeface="Times New Roman" pitchFamily="18" charset="0"/>
                <a:cs typeface="Times New Roman" pitchFamily="18" charset="0"/>
              </a:rPr>
              <a:t>, грустно и радостно, задумчиво, агрессивно, напевая, разными голосами. Очень полезно и в смысле развития актерских способностей.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И вот настало время устроить конкурс на самый лучший результат: быстро и без ошибок произносите всю скороговорку целиком. Предложите ребенку повторить ее трижды.</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Каждому звуку – своя скороговорка.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Существует неисчислимое множество различных скороговорок. Каждая отдельная скороговорка – это не случайный набор звуков и слов. Она тренирует определенные навыки, отчеканивает произношение конкретного «проблемного» звука.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-Два щенка щека к щеке щиплют щетку в уголке.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 процессе усовершенствования дикции ребенка необходимо разучивать скороговорки, отрабатывающие все звуки. Но особое внимание уделяйте тем, с которыми у малыша возникают трудности или проблемы</a:t>
            </a:r>
            <a:r>
              <a:rPr lang="ru-RU" sz="1400" dirty="0" smtClean="0">
                <a:latin typeface="Times New Roman" pitchFamily="18" charset="0"/>
                <a:cs typeface="Times New Roman" pitchFamily="18" charset="0"/>
              </a:rPr>
              <a:t>.</a:t>
            </a:r>
          </a:p>
          <a:p>
            <a:pPr algn="ct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Скороговорки</a:t>
            </a:r>
            <a:r>
              <a:rPr lang="ru-RU" sz="1600" b="1" dirty="0" smtClean="0">
                <a:latin typeface="Times New Roman" pitchFamily="18" charset="0"/>
                <a:cs typeface="Times New Roman" pitchFamily="18" charset="0"/>
              </a:rPr>
              <a:t>.</a:t>
            </a:r>
          </a:p>
          <a:p>
            <a:pPr algn="ct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Шла Саша по шоссе и сосала сушку.</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Ткёт ткач ткани на платки Тане.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Осип охрип, Архип осип.</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 дворе трава, на траве дрова, не руби дрова на траве двора.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Ехал </a:t>
            </a:r>
            <a:r>
              <a:rPr lang="ru-RU" sz="1400" dirty="0" err="1" smtClean="0">
                <a:latin typeface="Times New Roman" pitchFamily="18" charset="0"/>
                <a:cs typeface="Times New Roman" pitchFamily="18" charset="0"/>
              </a:rPr>
              <a:t>Гpека</a:t>
            </a:r>
            <a:r>
              <a:rPr lang="ru-RU" sz="1400" dirty="0" smtClean="0">
                <a:latin typeface="Times New Roman" pitchFamily="18" charset="0"/>
                <a:cs typeface="Times New Roman" pitchFamily="18" charset="0"/>
              </a:rPr>
              <a:t> через реку,</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Видит </a:t>
            </a:r>
            <a:r>
              <a:rPr lang="ru-RU" sz="1400" dirty="0" err="1" smtClean="0">
                <a:latin typeface="Times New Roman" pitchFamily="18" charset="0"/>
                <a:cs typeface="Times New Roman" pitchFamily="18" charset="0"/>
              </a:rPr>
              <a:t>Гpека</a:t>
            </a:r>
            <a:r>
              <a:rPr lang="ru-RU" sz="1400" dirty="0" smtClean="0">
                <a:latin typeface="Times New Roman" pitchFamily="18" charset="0"/>
                <a:cs typeface="Times New Roman" pitchFamily="18" charset="0"/>
              </a:rPr>
              <a:t> — в </a:t>
            </a:r>
            <a:r>
              <a:rPr lang="ru-RU" sz="1400" dirty="0" err="1" smtClean="0">
                <a:latin typeface="Times New Roman" pitchFamily="18" charset="0"/>
                <a:cs typeface="Times New Roman" pitchFamily="18" charset="0"/>
              </a:rPr>
              <a:t>рeкe</a:t>
            </a:r>
            <a:r>
              <a:rPr lang="ru-RU" sz="1400" dirty="0" smtClean="0">
                <a:latin typeface="Times New Roman" pitchFamily="18" charset="0"/>
                <a:cs typeface="Times New Roman" pitchFamily="18" charset="0"/>
              </a:rPr>
              <a:t> рак,</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Сунул </a:t>
            </a:r>
            <a:r>
              <a:rPr lang="ru-RU" sz="1400" dirty="0" err="1" smtClean="0">
                <a:latin typeface="Times New Roman" pitchFamily="18" charset="0"/>
                <a:cs typeface="Times New Roman" pitchFamily="18" charset="0"/>
              </a:rPr>
              <a:t>Гpека</a:t>
            </a:r>
            <a:r>
              <a:rPr lang="ru-RU" sz="1400" dirty="0" smtClean="0">
                <a:latin typeface="Times New Roman" pitchFamily="18" charset="0"/>
                <a:cs typeface="Times New Roman" pitchFamily="18" charset="0"/>
              </a:rPr>
              <a:t> руку в </a:t>
            </a:r>
            <a:r>
              <a:rPr lang="ru-RU" sz="1400" dirty="0" err="1" smtClean="0">
                <a:latin typeface="Times New Roman" pitchFamily="18" charset="0"/>
                <a:cs typeface="Times New Roman" pitchFamily="18" charset="0"/>
              </a:rPr>
              <a:t>pеку</a:t>
            </a:r>
            <a:r>
              <a:rPr lang="ru-RU" sz="1400" dirty="0" smtClean="0">
                <a:latin typeface="Times New Roman" pitchFamily="18" charset="0"/>
                <a:cs typeface="Times New Roman" pitchFamily="18" charset="0"/>
              </a:rPr>
              <a:t>,</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Рак за руку </a:t>
            </a:r>
            <a:r>
              <a:rPr lang="ru-RU" sz="1400" dirty="0" err="1" smtClean="0">
                <a:latin typeface="Times New Roman" pitchFamily="18" charset="0"/>
                <a:cs typeface="Times New Roman" pitchFamily="18" charset="0"/>
              </a:rPr>
              <a:t>Гpеку</a:t>
            </a:r>
            <a:r>
              <a:rPr lang="ru-RU" sz="1400" dirty="0" smtClean="0">
                <a:latin typeface="Times New Roman" pitchFamily="18" charset="0"/>
                <a:cs typeface="Times New Roman" pitchFamily="18" charset="0"/>
              </a:rPr>
              <a:t> цап.</a:t>
            </a:r>
            <a:br>
              <a:rPr lang="ru-RU" sz="1400" dirty="0" smtClean="0">
                <a:latin typeface="Times New Roman" pitchFamily="18" charset="0"/>
                <a:cs typeface="Times New Roman" pitchFamily="18" charset="0"/>
              </a:rPr>
            </a:br>
            <a:r>
              <a:rPr lang="ru-RU" sz="1400" dirty="0" err="1" smtClean="0">
                <a:latin typeface="Times New Roman" pitchFamily="18" charset="0"/>
                <a:cs typeface="Times New Roman" pitchFamily="18" charset="0"/>
              </a:rPr>
              <a:t>Pыла</a:t>
            </a:r>
            <a:r>
              <a:rPr lang="ru-RU" sz="1400" dirty="0" smtClean="0">
                <a:latin typeface="Times New Roman" pitchFamily="18" charset="0"/>
                <a:cs typeface="Times New Roman" pitchFamily="18" charset="0"/>
              </a:rPr>
              <a:t> свинья, </a:t>
            </a:r>
            <a:r>
              <a:rPr lang="ru-RU" sz="1400" dirty="0" err="1" smtClean="0">
                <a:latin typeface="Times New Roman" pitchFamily="18" charset="0"/>
                <a:cs typeface="Times New Roman" pitchFamily="18" charset="0"/>
              </a:rPr>
              <a:t>тупopыла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белopыла</a:t>
            </a:r>
            <a:r>
              <a:rPr lang="ru-RU" sz="1400" dirty="0" smtClean="0">
                <a:latin typeface="Times New Roman" pitchFamily="18" charset="0"/>
                <a:cs typeface="Times New Roman" pitchFamily="18" charset="0"/>
              </a:rPr>
              <a:t>,</a:t>
            </a:r>
            <a:br>
              <a:rPr lang="ru-RU" sz="1400" dirty="0" smtClean="0">
                <a:latin typeface="Times New Roman" pitchFamily="18" charset="0"/>
                <a:cs typeface="Times New Roman" pitchFamily="18" charset="0"/>
              </a:rPr>
            </a:br>
            <a:r>
              <a:rPr lang="ru-RU" sz="1400" dirty="0" err="1" smtClean="0">
                <a:latin typeface="Times New Roman" pitchFamily="18" charset="0"/>
                <a:cs typeface="Times New Roman" pitchFamily="18" charset="0"/>
              </a:rPr>
              <a:t>Пoлдвopа</a:t>
            </a:r>
            <a:r>
              <a:rPr lang="ru-RU" sz="1400" dirty="0" smtClean="0">
                <a:latin typeface="Times New Roman" pitchFamily="18" charset="0"/>
                <a:cs typeface="Times New Roman" pitchFamily="18" charset="0"/>
              </a:rPr>
              <a:t> рылом </a:t>
            </a:r>
            <a:r>
              <a:rPr lang="ru-RU" sz="1400" dirty="0" err="1" smtClean="0">
                <a:latin typeface="Times New Roman" pitchFamily="18" charset="0"/>
                <a:cs typeface="Times New Roman" pitchFamily="18" charset="0"/>
              </a:rPr>
              <a:t>из-pыла</a:t>
            </a:r>
            <a:r>
              <a:rPr lang="ru-RU" sz="1400" dirty="0" smtClean="0">
                <a:latin typeface="Times New Roman" pitchFamily="18" charset="0"/>
                <a:cs typeface="Times New Roman" pitchFamily="18" charset="0"/>
              </a:rPr>
              <a:t>,</a:t>
            </a:r>
            <a:br>
              <a:rPr lang="ru-RU" sz="1400" dirty="0" smtClean="0">
                <a:latin typeface="Times New Roman" pitchFamily="18" charset="0"/>
                <a:cs typeface="Times New Roman" pitchFamily="18" charset="0"/>
              </a:rPr>
            </a:br>
            <a:r>
              <a:rPr lang="ru-RU" sz="1400" dirty="0" err="1" smtClean="0">
                <a:latin typeface="Times New Roman" pitchFamily="18" charset="0"/>
                <a:cs typeface="Times New Roman" pitchFamily="18" charset="0"/>
              </a:rPr>
              <a:t>Выpыла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пoдpыла</a:t>
            </a:r>
            <a:r>
              <a:rPr lang="ru-RU" sz="1400" dirty="0" smtClean="0">
                <a:latin typeface="Times New Roman" pitchFamily="18" charset="0"/>
                <a:cs typeface="Times New Roman" pitchFamily="18" charset="0"/>
              </a:rPr>
              <a:t>, до </a:t>
            </a:r>
            <a:r>
              <a:rPr lang="ru-RU" sz="1400" dirty="0" err="1" smtClean="0">
                <a:latin typeface="Times New Roman" pitchFamily="18" charset="0"/>
                <a:cs typeface="Times New Roman" pitchFamily="18" charset="0"/>
              </a:rPr>
              <a:t>нopы</a:t>
            </a:r>
            <a:r>
              <a:rPr lang="ru-RU" sz="1400" dirty="0" smtClean="0">
                <a:latin typeface="Times New Roman" pitchFamily="18" charset="0"/>
                <a:cs typeface="Times New Roman" pitchFamily="18" charset="0"/>
              </a:rPr>
              <a:t> не </a:t>
            </a:r>
            <a:r>
              <a:rPr lang="ru-RU" sz="1400" dirty="0" err="1" smtClean="0">
                <a:latin typeface="Times New Roman" pitchFamily="18" charset="0"/>
                <a:cs typeface="Times New Roman" pitchFamily="18" charset="0"/>
              </a:rPr>
              <a:t>дopыла</a:t>
            </a:r>
            <a:r>
              <a:rPr lang="ru-RU" sz="1400" dirty="0" smtClean="0">
                <a:latin typeface="Times New Roman" pitchFamily="18" charset="0"/>
                <a:cs typeface="Times New Roman" pitchFamily="18" charset="0"/>
              </a:rPr>
              <a:t>.</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 </a:t>
            </a:r>
            <a:r>
              <a:rPr lang="ru-RU" sz="1400" dirty="0" err="1" smtClean="0">
                <a:latin typeface="Times New Roman" pitchFamily="18" charset="0"/>
                <a:cs typeface="Times New Roman" pitchFamily="18" charset="0"/>
              </a:rPr>
              <a:t>тo</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хавpoнье</a:t>
            </a:r>
            <a:r>
              <a:rPr lang="ru-RU" sz="1400" dirty="0" smtClean="0">
                <a:latin typeface="Times New Roman" pitchFamily="18" charset="0"/>
                <a:cs typeface="Times New Roman" pitchFamily="18" charset="0"/>
              </a:rPr>
              <a:t> и </a:t>
            </a:r>
            <a:r>
              <a:rPr lang="ru-RU" sz="1400" dirty="0" err="1" smtClean="0">
                <a:latin typeface="Times New Roman" pitchFamily="18" charset="0"/>
                <a:cs typeface="Times New Roman" pitchFamily="18" charset="0"/>
              </a:rPr>
              <a:t>pыло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чтoбы</a:t>
            </a:r>
            <a:r>
              <a:rPr lang="ru-RU" sz="1400" dirty="0" smtClean="0">
                <a:latin typeface="Times New Roman" pitchFamily="18" charset="0"/>
                <a:cs typeface="Times New Roman" pitchFamily="18" charset="0"/>
              </a:rPr>
              <a:t> она </a:t>
            </a:r>
            <a:r>
              <a:rPr lang="ru-RU" sz="1400" dirty="0" err="1" smtClean="0">
                <a:latin typeface="Times New Roman" pitchFamily="18" charset="0"/>
                <a:cs typeface="Times New Roman" pitchFamily="18" charset="0"/>
              </a:rPr>
              <a:t>pыла</a:t>
            </a:r>
            <a:r>
              <a:rPr lang="ru-RU" sz="1400" dirty="0" smtClean="0">
                <a:latin typeface="Times New Roman" pitchFamily="18" charset="0"/>
                <a:cs typeface="Times New Roman" pitchFamily="18" charset="0"/>
              </a:rPr>
              <a:t>.</a:t>
            </a:r>
            <a:br>
              <a:rPr lang="ru-RU" sz="1400" dirty="0" smtClean="0">
                <a:latin typeface="Times New Roman" pitchFamily="18" charset="0"/>
                <a:cs typeface="Times New Roman" pitchFamily="18" charset="0"/>
              </a:rPr>
            </a:br>
            <a:endParaRPr lang="ru-RU" sz="1400" dirty="0" smtClean="0">
              <a:latin typeface="Times New Roman" pitchFamily="18" charset="0"/>
              <a:cs typeface="Times New Roman" pitchFamily="18" charset="0"/>
            </a:endParaRPr>
          </a:p>
          <a:p>
            <a:r>
              <a:rPr lang="ru-RU" sz="1400" dirty="0" smtClean="0"/>
              <a:t/>
            </a:r>
            <a:br>
              <a:rPr lang="ru-RU" sz="1400" dirty="0" smtClean="0"/>
            </a:br>
            <a:endParaRPr lang="ru-RU" sz="1400" dirty="0" smtClean="0"/>
          </a:p>
          <a:p>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Безымянный10.png"/>
          <p:cNvPicPr>
            <a:picLocks noGrp="1" noChangeAspect="1"/>
          </p:cNvPicPr>
          <p:nvPr>
            <p:ph idx="1"/>
          </p:nvPr>
        </p:nvPicPr>
        <p:blipFill>
          <a:blip r:embed="rId2"/>
          <a:stretch>
            <a:fillRect/>
          </a:stretch>
        </p:blipFill>
        <p:spPr>
          <a:xfrm>
            <a:off x="428604" y="642910"/>
            <a:ext cx="6143668" cy="8143147"/>
          </a:xfrm>
        </p:spPr>
      </p:pic>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44</a:t>
            </a:fld>
            <a:endParaRPr lang="ru-R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571473"/>
            <a:ext cx="6172200" cy="7596746"/>
          </a:xfrm>
        </p:spPr>
        <p:txBody>
          <a:bodyPr/>
          <a:lstStyle/>
          <a:p>
            <a:pPr algn="just"/>
            <a:r>
              <a:rPr lang="ru-RU" sz="1400" i="1" dirty="0" smtClean="0">
                <a:latin typeface="Times New Roman" pitchFamily="18" charset="0"/>
                <a:cs typeface="Times New Roman" pitchFamily="18" charset="0"/>
              </a:rPr>
              <a:t>Если ребенок молчит, покажите ему картинку, и он заговорит.</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Ушинский </a:t>
            </a:r>
            <a:r>
              <a:rPr lang="ru-RU" sz="1400" dirty="0" smtClean="0">
                <a:latin typeface="Times New Roman" pitchFamily="18" charset="0"/>
                <a:cs typeface="Times New Roman" pitchFamily="18" charset="0"/>
              </a:rPr>
              <a:t>К.Д. </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На сегодняшний день - образная, богатая синонимами, дополнениями и описаниями речь у детей дошкольного возраста – явление очень редкое. В речи детей существуют множество проблем:</a:t>
            </a:r>
          </a:p>
          <a:p>
            <a:pPr lvl="0" algn="just"/>
            <a:r>
              <a:rPr lang="ru-RU" sz="1400" dirty="0" smtClean="0">
                <a:latin typeface="Times New Roman" pitchFamily="18" charset="0"/>
                <a:cs typeface="Times New Roman" pitchFamily="18" charset="0"/>
              </a:rPr>
              <a:t>Односложная, состоящая лишь из простых предложений речь. Неспособность грамматически правильно построить распространенное предложение.</a:t>
            </a:r>
          </a:p>
          <a:p>
            <a:pPr lvl="0" algn="just"/>
            <a:r>
              <a:rPr lang="ru-RU" sz="1400" dirty="0" smtClean="0">
                <a:latin typeface="Times New Roman" pitchFamily="18" charset="0"/>
                <a:cs typeface="Times New Roman" pitchFamily="18" charset="0"/>
              </a:rPr>
              <a:t>Бедность речи. Недостаточный словарный запас.</a:t>
            </a:r>
          </a:p>
          <a:p>
            <a:pPr lvl="0" algn="just"/>
            <a:r>
              <a:rPr lang="ru-RU" sz="1400" dirty="0" smtClean="0">
                <a:latin typeface="Times New Roman" pitchFamily="18" charset="0"/>
                <a:cs typeface="Times New Roman" pitchFamily="18" charset="0"/>
              </a:rPr>
              <a:t>Употребление нелитературных слов и выражений.</a:t>
            </a:r>
          </a:p>
          <a:p>
            <a:pPr lvl="0" algn="just"/>
            <a:r>
              <a:rPr lang="ru-RU" sz="1400" dirty="0" smtClean="0">
                <a:latin typeface="Times New Roman" pitchFamily="18" charset="0"/>
                <a:cs typeface="Times New Roman" pitchFamily="18" charset="0"/>
              </a:rPr>
              <a:t>Бедная диалогическая речь: неспособность грамотно и доступно сформулировать вопрос, построить краткий или развернутый ответ.</a:t>
            </a:r>
          </a:p>
          <a:p>
            <a:pPr lvl="0" algn="just"/>
            <a:r>
              <a:rPr lang="ru-RU" sz="1400" dirty="0" smtClean="0">
                <a:latin typeface="Times New Roman" pitchFamily="18" charset="0"/>
                <a:cs typeface="Times New Roman" pitchFamily="18" charset="0"/>
              </a:rPr>
              <a:t>Неспособность построить монолог: например, сюжетный или описательный рассказ на предложенную тему, пересказ текста своими словами.</a:t>
            </a:r>
          </a:p>
          <a:p>
            <a:pPr lvl="0" algn="just"/>
            <a:r>
              <a:rPr lang="ru-RU" sz="1400" dirty="0" smtClean="0">
                <a:latin typeface="Times New Roman" pitchFamily="18" charset="0"/>
                <a:cs typeface="Times New Roman" pitchFamily="18" charset="0"/>
              </a:rPr>
              <a:t>Отсутствие логического обоснования своих утверждений и выводов.</a:t>
            </a:r>
          </a:p>
          <a:p>
            <a:pPr lvl="0" algn="just"/>
            <a:r>
              <a:rPr lang="ru-RU" sz="1400" dirty="0" smtClean="0">
                <a:latin typeface="Times New Roman" pitchFamily="18" charset="0"/>
                <a:cs typeface="Times New Roman" pitchFamily="18" charset="0"/>
              </a:rPr>
              <a:t>Отсутствие навыков культуры речи: неумение использовать интонации, регулировать громкость голоса и темп речи и т. д.</a:t>
            </a:r>
          </a:p>
          <a:p>
            <a:pPr lvl="0" algn="just"/>
            <a:r>
              <a:rPr lang="ru-RU" sz="1400" dirty="0" smtClean="0">
                <a:latin typeface="Times New Roman" pitchFamily="18" charset="0"/>
                <a:cs typeface="Times New Roman" pitchFamily="18" charset="0"/>
              </a:rPr>
              <a:t>Плохая дикция.</a:t>
            </a:r>
          </a:p>
          <a:p>
            <a:pPr algn="just"/>
            <a:r>
              <a:rPr lang="ru-RU" sz="1400" dirty="0" smtClean="0">
                <a:latin typeface="Times New Roman" pitchFamily="18" charset="0"/>
                <a:cs typeface="Times New Roman" pitchFamily="18" charset="0"/>
              </a:rPr>
              <a:t>Поэтому педагогическое воздействие при развитии речи дошкольников – очень сложное дело. Необходимо научить детей связно, последовательно, грамматически правильно излагать свои мысли, рассказывать о различных событиях из окружающей жизни.</a:t>
            </a:r>
          </a:p>
          <a:p>
            <a:pPr algn="just"/>
            <a:r>
              <a:rPr lang="ru-RU" sz="1400" dirty="0" smtClean="0">
                <a:latin typeface="Times New Roman" pitchFamily="18" charset="0"/>
                <a:cs typeface="Times New Roman" pitchFamily="18" charset="0"/>
              </a:rPr>
              <a:t>Учитывая, что в данное время дети перенасыщены информацией, необходимо, чтобы процесс обучения был для них интересным, занимательным, развивающим.</a:t>
            </a:r>
          </a:p>
          <a:p>
            <a:pPr algn="just"/>
            <a:r>
              <a:rPr lang="ru-RU" sz="1400" dirty="0" smtClean="0">
                <a:latin typeface="Times New Roman" pitchFamily="18" charset="0"/>
                <a:cs typeface="Times New Roman" pitchFamily="18" charset="0"/>
              </a:rPr>
              <a:t>Рассмотрим факторы, облегчающие процесс становления связной речи.</a:t>
            </a:r>
          </a:p>
          <a:p>
            <a:pPr algn="just"/>
            <a:r>
              <a:rPr lang="ru-RU" sz="1400" dirty="0" smtClean="0">
                <a:latin typeface="Times New Roman" pitchFamily="18" charset="0"/>
                <a:cs typeface="Times New Roman" pitchFamily="18" charset="0"/>
              </a:rPr>
              <a:t>Один из таких факторов, по мнению, А. М. </a:t>
            </a:r>
            <a:r>
              <a:rPr lang="ru-RU" sz="1400" dirty="0" err="1" smtClean="0">
                <a:latin typeface="Times New Roman" pitchFamily="18" charset="0"/>
                <a:cs typeface="Times New Roman" pitchFamily="18" charset="0"/>
              </a:rPr>
              <a:t>Леушиной</a:t>
            </a:r>
            <a:r>
              <a:rPr lang="ru-RU" sz="1400" dirty="0" smtClean="0">
                <a:latin typeface="Times New Roman" pitchFamily="18" charset="0"/>
                <a:cs typeface="Times New Roman" pitchFamily="18" charset="0"/>
              </a:rPr>
              <a:t>, Л. В. </a:t>
            </a:r>
            <a:r>
              <a:rPr lang="ru-RU" sz="1400" dirty="0" err="1" smtClean="0">
                <a:latin typeface="Times New Roman" pitchFamily="18" charset="0"/>
                <a:cs typeface="Times New Roman" pitchFamily="18" charset="0"/>
              </a:rPr>
              <a:t>Эльконина</a:t>
            </a:r>
            <a:r>
              <a:rPr lang="ru-RU" sz="1400" dirty="0" smtClean="0">
                <a:latin typeface="Times New Roman" pitchFamily="18" charset="0"/>
                <a:cs typeface="Times New Roman" pitchFamily="18" charset="0"/>
              </a:rPr>
              <a:t> и др. - </a:t>
            </a:r>
            <a:r>
              <a:rPr lang="ru-RU" sz="1400" b="1" dirty="0" smtClean="0">
                <a:latin typeface="Times New Roman" pitchFamily="18" charset="0"/>
                <a:cs typeface="Times New Roman" pitchFamily="18" charset="0"/>
              </a:rPr>
              <a:t>наглядность. </a:t>
            </a:r>
            <a:r>
              <a:rPr lang="ru-RU" sz="1400" dirty="0" smtClean="0">
                <a:latin typeface="Times New Roman" pitchFamily="18" charset="0"/>
                <a:cs typeface="Times New Roman" pitchFamily="18" charset="0"/>
              </a:rPr>
              <a:t>Рассматривание предметов, картин помогает детям называть предметы, их характерные признаки, производимые с ними действия.</a:t>
            </a:r>
          </a:p>
          <a:p>
            <a:pPr algn="just"/>
            <a:r>
              <a:rPr lang="ru-RU" sz="1400" dirty="0" smtClean="0">
                <a:latin typeface="Times New Roman" pitchFamily="18" charset="0"/>
                <a:cs typeface="Times New Roman" pitchFamily="18" charset="0"/>
              </a:rPr>
              <a:t>В качестве второго вспомогательного фактора можно выделить создание </a:t>
            </a:r>
            <a:r>
              <a:rPr lang="ru-RU" sz="1400" b="1" dirty="0" smtClean="0">
                <a:latin typeface="Times New Roman" pitchFamily="18" charset="0"/>
                <a:cs typeface="Times New Roman" pitchFamily="18" charset="0"/>
              </a:rPr>
              <a:t>плана высказывания,</a:t>
            </a:r>
            <a:r>
              <a:rPr lang="ru-RU" sz="1400" dirty="0" smtClean="0">
                <a:latin typeface="Times New Roman" pitchFamily="18" charset="0"/>
                <a:cs typeface="Times New Roman" pitchFamily="18" charset="0"/>
              </a:rPr>
              <a:t> на значимость которого неоднократно указывал известный психолог Л. С. </a:t>
            </a:r>
            <a:r>
              <a:rPr lang="ru-RU" sz="1400" dirty="0" err="1" smtClean="0">
                <a:latin typeface="Times New Roman" pitchFamily="18" charset="0"/>
                <a:cs typeface="Times New Roman" pitchFamily="18" charset="0"/>
              </a:rPr>
              <a:t>Выготский</a:t>
            </a:r>
            <a:r>
              <a:rPr lang="ru-RU" sz="1400" dirty="0" smtClean="0">
                <a:latin typeface="Times New Roman" pitchFamily="18" charset="0"/>
                <a:cs typeface="Times New Roman" pitchFamily="18" charset="0"/>
              </a:rPr>
              <a:t>. </a:t>
            </a:r>
          </a:p>
          <a:p>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45</a:t>
            </a:fld>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642911"/>
            <a:ext cx="6172200" cy="7525308"/>
          </a:xfrm>
        </p:spPr>
        <p:txBody>
          <a:bodyPr/>
          <a:lstStyle/>
          <a:p>
            <a:pPr algn="just"/>
            <a:r>
              <a:rPr lang="ru-RU" sz="1400" dirty="0" smtClean="0">
                <a:latin typeface="Times New Roman" pitchFamily="18" charset="0"/>
                <a:cs typeface="Times New Roman" pitchFamily="18" charset="0"/>
              </a:rPr>
              <a:t>Он отмечал важность последовательного размещения в предварительной схеме всех конкретных элементов высказывания</a:t>
            </a:r>
            <a:r>
              <a:rPr lang="ru-RU" sz="1400" dirty="0" smtClean="0">
                <a:latin typeface="Times New Roman" pitchFamily="18" charset="0"/>
                <a:cs typeface="Times New Roman" pitchFamily="18" charset="0"/>
              </a:rPr>
              <a:t>.</a:t>
            </a:r>
          </a:p>
          <a:p>
            <a:pPr algn="just"/>
            <a:r>
              <a:rPr lang="ru-RU" sz="1400" b="1" dirty="0" smtClean="0">
                <a:latin typeface="Times New Roman" pitchFamily="18" charset="0"/>
                <a:cs typeface="Times New Roman" pitchFamily="18" charset="0"/>
              </a:rPr>
              <a:t>Взяв в основу мнение великих педагогов, увидев эффективность наглядного материала, пользуясь готовыми схемами педагогов, но изменяя и совершенствуя их по-своему, я стала использовать в работе по обучению детей связной речи приёмы мнемотехники.</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Мнемотехника в переводе с греческого — искусство запоминания, технология развития памяти. Это система методов и приёмов, обеспечивающая успешное и эффективное запоминание информации. Идея: на каждое слово или словосочетание придумывается картинка и весь текст зарисовывается схематично. Любой рассказ, сказку, пословицу, стихотворение можно «записать», используя картинки или символьные знаки. Глядя на эти схемы, ребенок воспроизводит полученную информацию.</a:t>
            </a:r>
          </a:p>
          <a:p>
            <a:pPr algn="just"/>
            <a:r>
              <a:rPr lang="ru-RU" sz="1400" dirty="0" smtClean="0">
                <a:latin typeface="Times New Roman" pitchFamily="18" charset="0"/>
                <a:cs typeface="Times New Roman" pitchFamily="18" charset="0"/>
              </a:rPr>
              <a:t>Схемы служат зрительным планом, помогающим ребенку воссоздать услышанное. Такие карточки схемы-опоры очень эффективно используют логопеды. Мнемотехникой пользовались Аристотель и Гиппократ.</a:t>
            </a:r>
          </a:p>
          <a:p>
            <a:pPr algn="just"/>
            <a:r>
              <a:rPr lang="ru-RU" sz="1400" dirty="0" smtClean="0">
                <a:latin typeface="Times New Roman" pitchFamily="18" charset="0"/>
                <a:cs typeface="Times New Roman" pitchFamily="18" charset="0"/>
              </a:rPr>
              <a:t>Как любая работа, мнемотехника строится от простого к сложному. Необходимо начинать работу с простейших </a:t>
            </a:r>
            <a:r>
              <a:rPr lang="ru-RU" sz="1400" dirty="0" err="1" smtClean="0">
                <a:latin typeface="Times New Roman" pitchFamily="18" charset="0"/>
                <a:cs typeface="Times New Roman" pitchFamily="18" charset="0"/>
              </a:rPr>
              <a:t>мнемоквадратов</a:t>
            </a:r>
            <a:r>
              <a:rPr lang="ru-RU" sz="1400" dirty="0" smtClean="0">
                <a:latin typeface="Times New Roman" pitchFamily="18" charset="0"/>
                <a:cs typeface="Times New Roman" pitchFamily="18" charset="0"/>
              </a:rPr>
              <a:t>, последовательно переходить к </a:t>
            </a:r>
            <a:r>
              <a:rPr lang="ru-RU" sz="1400" dirty="0" err="1" smtClean="0">
                <a:latin typeface="Times New Roman" pitchFamily="18" charset="0"/>
                <a:cs typeface="Times New Roman" pitchFamily="18" charset="0"/>
              </a:rPr>
              <a:t>мнемодорожкам</a:t>
            </a:r>
            <a:r>
              <a:rPr lang="ru-RU" sz="1400" dirty="0" smtClean="0">
                <a:latin typeface="Times New Roman" pitchFamily="18" charset="0"/>
                <a:cs typeface="Times New Roman" pitchFamily="18" charset="0"/>
              </a:rPr>
              <a:t>, и позже - к </a:t>
            </a:r>
            <a:r>
              <a:rPr lang="ru-RU" sz="1400" dirty="0" err="1" smtClean="0">
                <a:latin typeface="Times New Roman" pitchFamily="18" charset="0"/>
                <a:cs typeface="Times New Roman" pitchFamily="18" charset="0"/>
              </a:rPr>
              <a:t>мнемотаблицам</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Содержание </a:t>
            </a:r>
            <a:r>
              <a:rPr lang="ru-RU" sz="1400" dirty="0" err="1" smtClean="0">
                <a:latin typeface="Times New Roman" pitchFamily="18" charset="0"/>
                <a:cs typeface="Times New Roman" pitchFamily="18" charset="0"/>
              </a:rPr>
              <a:t>мнемотаблицы</a:t>
            </a:r>
            <a:r>
              <a:rPr lang="ru-RU" sz="1400" dirty="0" smtClean="0">
                <a:latin typeface="Times New Roman" pitchFamily="18" charset="0"/>
                <a:cs typeface="Times New Roman" pitchFamily="18" charset="0"/>
              </a:rPr>
              <a:t> - это графическое или частично графическое изображение персонажей сказки, явлений природы, некоторых действий и др. путем выделения главных смысловых звеньев сюжета рассказа. </a:t>
            </a:r>
            <a:r>
              <a:rPr lang="ru-RU" sz="1400" u="sng" dirty="0" smtClean="0">
                <a:latin typeface="Times New Roman" pitchFamily="18" charset="0"/>
                <a:cs typeface="Times New Roman" pitchFamily="18" charset="0"/>
              </a:rPr>
              <a:t>Главное</a:t>
            </a:r>
            <a:r>
              <a:rPr lang="ru-RU" sz="1400" dirty="0" smtClean="0">
                <a:latin typeface="Times New Roman" pitchFamily="18" charset="0"/>
                <a:cs typeface="Times New Roman" pitchFamily="18" charset="0"/>
              </a:rPr>
              <a:t> – нужно передать условно-наглядную схему, изобразить так, чтобы нарисованное было понятно детям.</a:t>
            </a:r>
          </a:p>
          <a:p>
            <a:pPr algn="just"/>
            <a:r>
              <a:rPr lang="ru-RU" sz="1400" dirty="0" err="1" smtClean="0">
                <a:latin typeface="Times New Roman" pitchFamily="18" charset="0"/>
                <a:cs typeface="Times New Roman" pitchFamily="18" charset="0"/>
              </a:rPr>
              <a:t>Мнемотаблицы-схемы</a:t>
            </a:r>
            <a:r>
              <a:rPr lang="ru-RU" sz="1400" dirty="0" smtClean="0">
                <a:latin typeface="Times New Roman" pitchFamily="18" charset="0"/>
                <a:cs typeface="Times New Roman" pitchFamily="18" charset="0"/>
              </a:rPr>
              <a:t> служат дидактическим материалом в моей работе по развитию связной речи детей. Я их использую для:</a:t>
            </a:r>
          </a:p>
          <a:p>
            <a:pPr algn="just"/>
            <a:r>
              <a:rPr lang="ru-RU" sz="1400" dirty="0" smtClean="0">
                <a:latin typeface="Times New Roman" pitchFamily="18" charset="0"/>
                <a:cs typeface="Times New Roman" pitchFamily="18" charset="0"/>
              </a:rPr>
              <a:t>обогащения словарного запаса,</a:t>
            </a:r>
          </a:p>
          <a:p>
            <a:pPr algn="just"/>
            <a:r>
              <a:rPr lang="ru-RU" sz="1400" dirty="0" smtClean="0">
                <a:latin typeface="Times New Roman" pitchFamily="18" charset="0"/>
                <a:cs typeface="Times New Roman" pitchFamily="18" charset="0"/>
              </a:rPr>
              <a:t>при обучении составлению рассказов,</a:t>
            </a:r>
          </a:p>
          <a:p>
            <a:pPr algn="just"/>
            <a:r>
              <a:rPr lang="ru-RU" sz="1400" dirty="0" smtClean="0">
                <a:latin typeface="Times New Roman" pitchFamily="18" charset="0"/>
                <a:cs typeface="Times New Roman" pitchFamily="18" charset="0"/>
              </a:rPr>
              <a:t>при пересказах художественной литературы,</a:t>
            </a:r>
          </a:p>
          <a:p>
            <a:pPr algn="just"/>
            <a:r>
              <a:rPr lang="ru-RU" sz="1400" dirty="0" smtClean="0">
                <a:latin typeface="Times New Roman" pitchFamily="18" charset="0"/>
                <a:cs typeface="Times New Roman" pitchFamily="18" charset="0"/>
              </a:rPr>
              <a:t>при отгадывании и загадывании загадок,</a:t>
            </a:r>
          </a:p>
          <a:p>
            <a:pPr algn="just"/>
            <a:r>
              <a:rPr lang="ru-RU" sz="1400" dirty="0" smtClean="0">
                <a:latin typeface="Times New Roman" pitchFamily="18" charset="0"/>
                <a:cs typeface="Times New Roman" pitchFamily="18" charset="0"/>
              </a:rPr>
              <a:t>при заучивании стихов.</a:t>
            </a:r>
          </a:p>
          <a:p>
            <a:r>
              <a:rPr lang="ru-RU" sz="1400" dirty="0" smtClean="0"/>
              <a:t> </a:t>
            </a:r>
          </a:p>
          <a:p>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46</a:t>
            </a:fld>
            <a:endParaRPr lang="ru-RU"/>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500034"/>
            <a:ext cx="6172200" cy="8143931"/>
          </a:xfrm>
        </p:spPr>
        <p:txBody>
          <a:bodyPr/>
          <a:lstStyle/>
          <a:p>
            <a:pPr algn="ctr">
              <a:buNone/>
            </a:pPr>
            <a:endParaRPr lang="ru-RU" sz="1400" b="1" dirty="0" smtClean="0"/>
          </a:p>
          <a:p>
            <a:pPr algn="ctr">
              <a:buNone/>
            </a:pPr>
            <a:r>
              <a:rPr lang="ru-RU" sz="1400" b="1" dirty="0" smtClean="0">
                <a:latin typeface="Times New Roman" pitchFamily="18" charset="0"/>
                <a:cs typeface="Times New Roman" pitchFamily="18" charset="0"/>
              </a:rPr>
              <a:t>Стихотворения.</a:t>
            </a:r>
          </a:p>
          <a:p>
            <a:endParaRPr lang="ru-RU" sz="1400" dirty="0" smtClean="0">
              <a:latin typeface="Times New Roman" pitchFamily="18" charset="0"/>
              <a:cs typeface="Times New Roman" pitchFamily="18" charset="0"/>
            </a:endParaRPr>
          </a:p>
          <a:p>
            <a:pPr algn="just"/>
            <a:r>
              <a:rPr lang="ru-RU" sz="1400" dirty="0" err="1" smtClean="0">
                <a:latin typeface="Times New Roman" pitchFamily="18" charset="0"/>
                <a:cs typeface="Times New Roman" pitchFamily="18" charset="0"/>
              </a:rPr>
              <a:t>Мнемотаблицы</a:t>
            </a:r>
            <a:r>
              <a:rPr lang="ru-RU" sz="1400" dirty="0" smtClean="0">
                <a:latin typeface="Times New Roman" pitchFamily="18" charset="0"/>
                <a:cs typeface="Times New Roman" pitchFamily="18" charset="0"/>
              </a:rPr>
              <a:t> особенно эффективны при разучивании стихотворений. Суть заключается в следующем: на каждое слово или маленькое словосочетание придумывается картинка (изображение); таким образом, все стихотворение зарисовывается схематически. После этого ребенок по памяти, используя графическое изображение, воспроизводит стихотворение целиком. На начальном этапе взрослый предлагает готовую план - схему, а по мере обучения ребенок также активно включается в процесс создания своей схемы</a:t>
            </a:r>
            <a:r>
              <a:rPr lang="ru-RU" sz="1400" dirty="0" smtClean="0">
                <a:latin typeface="Times New Roman" pitchFamily="18" charset="0"/>
                <a:cs typeface="Times New Roman" pitchFamily="18" charset="0"/>
              </a:rPr>
              <a:t>.</a:t>
            </a:r>
          </a:p>
          <a:p>
            <a:pPr algn="just"/>
            <a:endParaRPr lang="ru-RU" sz="1400" dirty="0" smtClean="0">
              <a:latin typeface="Times New Roman" pitchFamily="18" charset="0"/>
              <a:cs typeface="Times New Roman" pitchFamily="18" charset="0"/>
            </a:endParaRPr>
          </a:p>
          <a:p>
            <a:pPr algn="ctr">
              <a:buNone/>
            </a:pPr>
            <a:r>
              <a:rPr lang="ru-RU" sz="1400" b="1" dirty="0" smtClean="0">
                <a:latin typeface="Times New Roman" pitchFamily="18" charset="0"/>
                <a:cs typeface="Times New Roman" pitchFamily="18" charset="0"/>
              </a:rPr>
              <a:t>Описательный рассказ.</a:t>
            </a:r>
            <a:r>
              <a:rPr lang="ru-RU"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Это наиболее трудный вид в монологической речи. Описание задействует все психические функции (восприятие, внимание, память, мышление). Дети не располагают теми знаниями, которые приобретают в течение жизни. Чтобы описать предмет, его надо осознать, а осознание - это анализ. Что ребенку очень трудно. Здесь важно научить ребенка сначала выделять признаки предмета.</a:t>
            </a:r>
          </a:p>
          <a:p>
            <a:r>
              <a:rPr lang="ru-RU" sz="1400" dirty="0" smtClean="0">
                <a:latin typeface="Times New Roman" pitchFamily="18" charset="0"/>
                <a:cs typeface="Times New Roman" pitchFamily="18" charset="0"/>
              </a:rPr>
              <a:t>Например: рассказ о себе.</a:t>
            </a:r>
          </a:p>
          <a:p>
            <a:r>
              <a:rPr lang="ru-RU" sz="1400" dirty="0" smtClean="0">
                <a:latin typeface="Times New Roman" pitchFamily="18" charset="0"/>
                <a:cs typeface="Times New Roman" pitchFamily="18" charset="0"/>
              </a:rPr>
              <a:t>Меня </a:t>
            </a:r>
            <a:r>
              <a:rPr lang="ru-RU" sz="1400" dirty="0" err="1" smtClean="0">
                <a:latin typeface="Times New Roman" pitchFamily="18" charset="0"/>
                <a:cs typeface="Times New Roman" pitchFamily="18" charset="0"/>
              </a:rPr>
              <a:t>зовут_____________</a:t>
            </a:r>
            <a:r>
              <a:rPr lang="ru-RU" sz="1400" dirty="0" smtClean="0">
                <a:latin typeface="Times New Roman" pitchFamily="18" charset="0"/>
                <a:cs typeface="Times New Roman" pitchFamily="18" charset="0"/>
              </a:rPr>
              <a:t>. Маму </a:t>
            </a:r>
            <a:r>
              <a:rPr lang="ru-RU" sz="1400" dirty="0" err="1" smtClean="0">
                <a:latin typeface="Times New Roman" pitchFamily="18" charset="0"/>
                <a:cs typeface="Times New Roman" pitchFamily="18" charset="0"/>
              </a:rPr>
              <a:t>зовут____________</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Папа_______________</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У меня есть младший (старший) брат (сестра)___________________________.</a:t>
            </a:r>
          </a:p>
          <a:p>
            <a:r>
              <a:rPr lang="ru-RU" sz="1400" dirty="0" smtClean="0">
                <a:latin typeface="Times New Roman" pitchFamily="18" charset="0"/>
                <a:cs typeface="Times New Roman" pitchFamily="18" charset="0"/>
              </a:rPr>
              <a:t>Мама </a:t>
            </a:r>
            <a:r>
              <a:rPr lang="ru-RU" sz="1400" dirty="0" err="1" smtClean="0">
                <a:latin typeface="Times New Roman" pitchFamily="18" charset="0"/>
                <a:cs typeface="Times New Roman" pitchFamily="18" charset="0"/>
              </a:rPr>
              <a:t>работает______________</a:t>
            </a:r>
            <a:r>
              <a:rPr lang="ru-RU" sz="1400" dirty="0" smtClean="0">
                <a:latin typeface="Times New Roman" pitchFamily="18" charset="0"/>
                <a:cs typeface="Times New Roman" pitchFamily="18" charset="0"/>
              </a:rPr>
              <a:t>, а </a:t>
            </a:r>
            <a:r>
              <a:rPr lang="ru-RU" sz="1400" dirty="0" err="1" smtClean="0">
                <a:latin typeface="Times New Roman" pitchFamily="18" charset="0"/>
                <a:cs typeface="Times New Roman" pitchFamily="18" charset="0"/>
              </a:rPr>
              <a:t>папа_________________________________</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Моя </a:t>
            </a:r>
            <a:r>
              <a:rPr lang="ru-RU" sz="1400" dirty="0" err="1" smtClean="0">
                <a:latin typeface="Times New Roman" pitchFamily="18" charset="0"/>
                <a:cs typeface="Times New Roman" pitchFamily="18" charset="0"/>
              </a:rPr>
              <a:t>бабушка_____________________</a:t>
            </a:r>
            <a:r>
              <a:rPr lang="ru-RU" sz="1400" dirty="0" smtClean="0">
                <a:latin typeface="Times New Roman" pitchFamily="18" charset="0"/>
                <a:cs typeface="Times New Roman" pitchFamily="18" charset="0"/>
              </a:rPr>
              <a:t> умеет вязать и шить, а </a:t>
            </a:r>
            <a:r>
              <a:rPr lang="ru-RU" sz="1400" dirty="0" err="1" smtClean="0">
                <a:latin typeface="Times New Roman" pitchFamily="18" charset="0"/>
                <a:cs typeface="Times New Roman" pitchFamily="18" charset="0"/>
              </a:rPr>
              <a:t>дедушка______</a:t>
            </a:r>
            <a:r>
              <a:rPr lang="ru-RU" sz="1400" dirty="0" smtClean="0">
                <a:latin typeface="Times New Roman" pitchFamily="18" charset="0"/>
                <a:cs typeface="Times New Roman" pitchFamily="18" charset="0"/>
              </a:rPr>
              <a:t> любит заниматься в саду и мастерить что-нибудь из дерева.</a:t>
            </a:r>
          </a:p>
          <a:p>
            <a:r>
              <a:rPr lang="ru-RU" sz="1400" dirty="0" smtClean="0">
                <a:latin typeface="Times New Roman" pitchFamily="18" charset="0"/>
                <a:cs typeface="Times New Roman" pitchFamily="18" charset="0"/>
              </a:rPr>
              <a:t>Мы с братом (сестрой) любим отдыхать на даче у бабушки и дедушки. Там мы играем в мяч, купаемся в речке, ходим в лес.</a:t>
            </a:r>
          </a:p>
          <a:p>
            <a:r>
              <a:rPr lang="ru-RU" sz="1400" dirty="0" smtClean="0">
                <a:latin typeface="Times New Roman" pitchFamily="18" charset="0"/>
                <a:cs typeface="Times New Roman" pitchFamily="18" charset="0"/>
              </a:rPr>
              <a:t>Мы очень любим свою семью.</a:t>
            </a:r>
          </a:p>
          <a:p>
            <a:r>
              <a:rPr lang="ru-RU" sz="1400" dirty="0" smtClean="0">
                <a:latin typeface="Times New Roman" pitchFamily="18" charset="0"/>
                <a:cs typeface="Times New Roman" pitchFamily="18" charset="0"/>
              </a:rPr>
              <a:t> </a:t>
            </a: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47</a:t>
            </a:fld>
            <a:endParaRPr lang="ru-RU"/>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642911"/>
            <a:ext cx="6172200" cy="7525308"/>
          </a:xfrm>
        </p:spPr>
        <p:txBody>
          <a:bodyPr/>
          <a:lstStyle/>
          <a:p>
            <a:pPr algn="ctr">
              <a:buNone/>
            </a:pPr>
            <a:endParaRPr lang="ru-RU" sz="1400" b="1" dirty="0" smtClean="0">
              <a:latin typeface="Times New Roman" pitchFamily="18" charset="0"/>
              <a:cs typeface="Times New Roman" pitchFamily="18" charset="0"/>
            </a:endParaRPr>
          </a:p>
          <a:p>
            <a:pPr algn="ctr">
              <a:buNone/>
            </a:pPr>
            <a:r>
              <a:rPr lang="ru-RU" sz="1600" b="1" dirty="0" smtClean="0">
                <a:latin typeface="Times New Roman" pitchFamily="18" charset="0"/>
                <a:cs typeface="Times New Roman" pitchFamily="18" charset="0"/>
              </a:rPr>
              <a:t>Пересказ</a:t>
            </a:r>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just">
              <a:buNone/>
            </a:pPr>
            <a:r>
              <a:rPr lang="ru-RU" sz="16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Ему принадлежит особая роль в формировании связной речи. Здесь совершенствуется структура речи, ее выразительность умение строить предложения. И если пересказывать с помощью </a:t>
            </a:r>
            <a:r>
              <a:rPr lang="ru-RU" sz="1400" dirty="0" err="1" smtClean="0">
                <a:latin typeface="Times New Roman" pitchFamily="18" charset="0"/>
                <a:cs typeface="Times New Roman" pitchFamily="18" charset="0"/>
              </a:rPr>
              <a:t>мнемотаблиц</a:t>
            </a:r>
            <a:r>
              <a:rPr lang="ru-RU" sz="1400" dirty="0" smtClean="0">
                <a:latin typeface="Times New Roman" pitchFamily="18" charset="0"/>
                <a:cs typeface="Times New Roman" pitchFamily="18" charset="0"/>
              </a:rPr>
              <a:t>, когда дети видят всех действующих лиц, то свое внимание ребенок уже концентрирует на правильном построении предложений, на воспроизведении в своей речи необходимых выражений</a:t>
            </a:r>
            <a:r>
              <a:rPr lang="ru-RU" sz="1400" dirty="0" smtClean="0">
                <a:latin typeface="Times New Roman" pitchFamily="18" charset="0"/>
                <a:cs typeface="Times New Roman" pitchFamily="18" charset="0"/>
              </a:rPr>
              <a:t>.</a:t>
            </a:r>
          </a:p>
          <a:p>
            <a:pPr algn="ctr">
              <a:buNone/>
            </a:pP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Творческие </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рассказы</a:t>
            </a:r>
            <a:r>
              <a:rPr lang="ru-RU" sz="1600" dirty="0" smtClean="0">
                <a:latin typeface="Times New Roman" pitchFamily="18" charset="0"/>
                <a:cs typeface="Times New Roman" pitchFamily="18" charset="0"/>
              </a:rPr>
              <a:t>.     </a:t>
            </a:r>
          </a:p>
          <a:p>
            <a:pPr algn="just">
              <a:buNone/>
            </a:pP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Предложение придумать рассказ или сказку дети обычно встречают радостно. Но чтобы рассказы детей были не однообразные, логично построенные, существенную помощь окажут </a:t>
            </a:r>
            <a:r>
              <a:rPr lang="ru-RU" sz="1400" dirty="0" err="1" smtClean="0">
                <a:latin typeface="Times New Roman" pitchFamily="18" charset="0"/>
                <a:cs typeface="Times New Roman" pitchFamily="18" charset="0"/>
              </a:rPr>
              <a:t>мнемотаблицы</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Можно составлять схемы для запоминания к стихам и рассказам, пословицам и поговоркам. Например: За двумя зайцами погонишься — ни одного не </a:t>
            </a:r>
            <a:r>
              <a:rPr lang="ru-RU" sz="1400" dirty="0" smtClean="0">
                <a:latin typeface="Times New Roman" pitchFamily="18" charset="0"/>
                <a:cs typeface="Times New Roman" pitchFamily="18" charset="0"/>
              </a:rPr>
              <a:t>поймаешь</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Для изготовления этих картинок не требуются художественные способности: любой педагог в состоянии нарисовать подобные символические изображения предметов и объектов к выбранному рассказу.</a:t>
            </a:r>
          </a:p>
          <a:p>
            <a:pPr algn="just"/>
            <a:r>
              <a:rPr lang="ru-RU" sz="1400" dirty="0" smtClean="0">
                <a:latin typeface="Times New Roman" pitchFamily="18" charset="0"/>
                <a:cs typeface="Times New Roman" pitchFamily="18" charset="0"/>
              </a:rPr>
              <a:t>Для детей младшего и среднего дошкольного возраста необходимо давать цветные </a:t>
            </a:r>
            <a:r>
              <a:rPr lang="ru-RU" sz="1400" dirty="0" err="1" smtClean="0">
                <a:latin typeface="Times New Roman" pitchFamily="18" charset="0"/>
                <a:cs typeface="Times New Roman" pitchFamily="18" charset="0"/>
              </a:rPr>
              <a:t>мнемотаблицы</a:t>
            </a:r>
            <a:r>
              <a:rPr lang="ru-RU" sz="1400" dirty="0" smtClean="0">
                <a:latin typeface="Times New Roman" pitchFamily="18" charset="0"/>
                <a:cs typeface="Times New Roman" pitchFamily="18" charset="0"/>
              </a:rPr>
              <a:t>, т. к. у детей остаются в памяти отдельные образы: елочка - зеленая, ягодка – красная. Позже - усложнять или заменять другой заставкой - изобразить персонажа в графическом виде. Например: лиса – состоит из оранжевых геометрических фигур </a:t>
            </a:r>
            <a:r>
              <a:rPr lang="ru-RU" sz="1400" i="1" dirty="0" smtClean="0">
                <a:latin typeface="Times New Roman" pitchFamily="18" charset="0"/>
                <a:cs typeface="Times New Roman" pitchFamily="18" charset="0"/>
              </a:rPr>
              <a:t>(треугольника и круга)</a:t>
            </a:r>
            <a:r>
              <a:rPr lang="ru-RU" sz="1400" dirty="0" smtClean="0">
                <a:latin typeface="Times New Roman" pitchFamily="18" charset="0"/>
                <a:cs typeface="Times New Roman" pitchFamily="18" charset="0"/>
              </a:rPr>
              <a:t>, медведь – большой коричневый круг и т. д. </a:t>
            </a:r>
          </a:p>
          <a:p>
            <a:pPr algn="just"/>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48</a:t>
            </a:fld>
            <a:endParaRPr lang="ru-RU"/>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714349"/>
            <a:ext cx="6172200" cy="7453870"/>
          </a:xfrm>
        </p:spPr>
        <p:txBody>
          <a:bodyPr/>
          <a:lstStyle/>
          <a:p>
            <a:pPr algn="just"/>
            <a:endParaRPr lang="ru-RU" sz="1400" dirty="0" smtClean="0"/>
          </a:p>
          <a:p>
            <a:pPr algn="just"/>
            <a:r>
              <a:rPr lang="ru-RU" sz="1400" dirty="0" smtClean="0">
                <a:latin typeface="Times New Roman" pitchFamily="18" charset="0"/>
                <a:cs typeface="Times New Roman" pitchFamily="18" charset="0"/>
              </a:rPr>
              <a:t>Для </a:t>
            </a:r>
            <a:r>
              <a:rPr lang="ru-RU" sz="1400" dirty="0" smtClean="0">
                <a:latin typeface="Times New Roman" pitchFamily="18" charset="0"/>
                <a:cs typeface="Times New Roman" pitchFamily="18" charset="0"/>
              </a:rPr>
              <a:t>детей старшего возраста схемы желательно рисовать в одном цвете, чтобы не вовлекать внимание на яркость символических изображений.</a:t>
            </a:r>
          </a:p>
          <a:p>
            <a:pPr algn="just"/>
            <a:r>
              <a:rPr lang="ru-RU" sz="1400" dirty="0" smtClean="0">
                <a:latin typeface="Times New Roman" pitchFamily="18" charset="0"/>
                <a:cs typeface="Times New Roman" pitchFamily="18" charset="0"/>
              </a:rPr>
              <a:t>Если на начальном этапе работы можно давать готовые схемы, то на следующем - Можно помогать ребенку находить и выбирать наиболее удачные решения, оформлять их в целостное произведение. Постепенно ребенок начинает проявлять творческую самостоятельность, т. е. </a:t>
            </a:r>
            <a:r>
              <a:rPr lang="ru-RU" sz="1400" dirty="0" err="1" smtClean="0">
                <a:latin typeface="Times New Roman" pitchFamily="18" charset="0"/>
                <a:cs typeface="Times New Roman" pitchFamily="18" charset="0"/>
              </a:rPr>
              <a:t>мнемотаблицы</a:t>
            </a:r>
            <a:r>
              <a:rPr lang="ru-RU" sz="1400" dirty="0" smtClean="0">
                <a:latin typeface="Times New Roman" pitchFamily="18" charset="0"/>
                <a:cs typeface="Times New Roman" pitchFamily="18" charset="0"/>
              </a:rPr>
              <a:t> можно придумывать вместе, сообща.</a:t>
            </a:r>
          </a:p>
          <a:p>
            <a:pPr algn="just"/>
            <a:r>
              <a:rPr lang="ru-RU" sz="1400" dirty="0" smtClean="0">
                <a:latin typeface="Times New Roman" pitchFamily="18" charset="0"/>
                <a:cs typeface="Times New Roman" pitchFamily="18" charset="0"/>
              </a:rPr>
              <a:t>После </a:t>
            </a:r>
            <a:r>
              <a:rPr lang="ru-RU" sz="1400" b="1" dirty="0" smtClean="0">
                <a:latin typeface="Times New Roman" pitchFamily="18" charset="0"/>
                <a:cs typeface="Times New Roman" pitchFamily="18" charset="0"/>
              </a:rPr>
              <a:t>развивающих занятий с использованием </a:t>
            </a:r>
            <a:r>
              <a:rPr lang="ru-RU" sz="1400" b="1" dirty="0" err="1" smtClean="0">
                <a:latin typeface="Times New Roman" pitchFamily="18" charset="0"/>
                <a:cs typeface="Times New Roman" pitchFamily="18" charset="0"/>
              </a:rPr>
              <a:t>мнемотаблиц</a:t>
            </a:r>
            <a:r>
              <a:rPr lang="ru-RU" sz="1400" dirty="0" smtClean="0">
                <a:latin typeface="Times New Roman" pitchFamily="18" charset="0"/>
                <a:cs typeface="Times New Roman" pitchFamily="18" charset="0"/>
              </a:rPr>
              <a:t>, дети составляют сказки практически на любую тему.</a:t>
            </a:r>
          </a:p>
          <a:p>
            <a:pPr algn="just"/>
            <a:r>
              <a:rPr lang="ru-RU" sz="1400" dirty="0" smtClean="0">
                <a:latin typeface="Times New Roman" pitchFamily="18" charset="0"/>
                <a:cs typeface="Times New Roman" pitchFamily="18" charset="0"/>
              </a:rPr>
              <a:t>Всё перечисленное - это только определенные виды деятельности детей по развитию речи. Но я считаю, и думаю, что вы согласитесь, что </a:t>
            </a:r>
            <a:r>
              <a:rPr lang="ru-RU" sz="1400" b="1" u="sng" dirty="0" smtClean="0">
                <a:latin typeface="Times New Roman" pitchFamily="18" charset="0"/>
                <a:cs typeface="Times New Roman" pitchFamily="18" charset="0"/>
              </a:rPr>
              <a:t>применять модельные схемы можно и на других занятиях.</a:t>
            </a:r>
            <a:endParaRPr lang="ru-RU" sz="1400" dirty="0" smtClean="0">
              <a:latin typeface="Times New Roman" pitchFamily="18" charset="0"/>
              <a:cs typeface="Times New Roman" pitchFamily="18" charset="0"/>
            </a:endParaRPr>
          </a:p>
          <a:p>
            <a:pPr algn="just"/>
            <a:r>
              <a:rPr lang="ru-RU" sz="1400" b="1" u="sng" dirty="0" smtClean="0">
                <a:latin typeface="Times New Roman" pitchFamily="18" charset="0"/>
                <a:cs typeface="Times New Roman" pitchFamily="18" charset="0"/>
              </a:rPr>
              <a:t>Мнемотехника многофункциональна.</a:t>
            </a:r>
            <a:r>
              <a:rPr lang="ru-RU" sz="1400" dirty="0" smtClean="0">
                <a:latin typeface="Times New Roman" pitchFamily="18" charset="0"/>
                <a:cs typeface="Times New Roman" pitchFamily="18" charset="0"/>
              </a:rPr>
              <a:t> На основе их можно создать разнообразные дидактические игры. Продумывая разнообразные модели с детьми, необходимо только придерживаться следующих требований:</a:t>
            </a:r>
          </a:p>
          <a:p>
            <a:pPr algn="just"/>
            <a:r>
              <a:rPr lang="ru-RU" sz="1400" dirty="0" smtClean="0">
                <a:latin typeface="Times New Roman" pitchFamily="18" charset="0"/>
                <a:cs typeface="Times New Roman" pitchFamily="18" charset="0"/>
              </a:rPr>
              <a:t>модель должна отображать обобщённый образ предмета;</a:t>
            </a:r>
          </a:p>
          <a:p>
            <a:pPr algn="just"/>
            <a:r>
              <a:rPr lang="ru-RU" sz="1400" dirty="0" smtClean="0">
                <a:latin typeface="Times New Roman" pitchFamily="18" charset="0"/>
                <a:cs typeface="Times New Roman" pitchFamily="18" charset="0"/>
              </a:rPr>
              <a:t>раскрывать существенное в объекте;</a:t>
            </a:r>
          </a:p>
          <a:p>
            <a:pPr algn="just"/>
            <a:r>
              <a:rPr lang="ru-RU" sz="1400" dirty="0" smtClean="0">
                <a:latin typeface="Times New Roman" pitchFamily="18" charset="0"/>
                <a:cs typeface="Times New Roman" pitchFamily="18" charset="0"/>
              </a:rPr>
              <a:t>замысел по созданию модели следует обсуждать с детьми, что бы она была им понятна.</a:t>
            </a:r>
          </a:p>
          <a:p>
            <a:pPr algn="just"/>
            <a:r>
              <a:rPr lang="ru-RU" sz="1400" b="1" u="sng" dirty="0" smtClean="0">
                <a:latin typeface="Times New Roman" pitchFamily="18" charset="0"/>
                <a:cs typeface="Times New Roman" pitchFamily="18" charset="0"/>
              </a:rPr>
              <a:t>Подчеркну, что </a:t>
            </a:r>
            <a:r>
              <a:rPr lang="ru-RU" sz="1400" b="1" u="sng" dirty="0" err="1" smtClean="0">
                <a:latin typeface="Times New Roman" pitchFamily="18" charset="0"/>
                <a:cs typeface="Times New Roman" pitchFamily="18" charset="0"/>
              </a:rPr>
              <a:t>мнемотаблицами</a:t>
            </a:r>
            <a:r>
              <a:rPr lang="ru-RU" sz="1400" b="1" u="sng" dirty="0" smtClean="0">
                <a:latin typeface="Times New Roman" pitchFamily="18" charset="0"/>
                <a:cs typeface="Times New Roman" pitchFamily="18" charset="0"/>
              </a:rPr>
              <a:t> не ограничивается вся работа по развитию связной речи у детей. Это – прежде всего как начальная, «пусковая», наиболее значимая и эффективная работа,</a:t>
            </a:r>
            <a:r>
              <a:rPr lang="ru-RU" sz="1400" dirty="0" smtClean="0">
                <a:latin typeface="Times New Roman" pitchFamily="18" charset="0"/>
                <a:cs typeface="Times New Roman" pitchFamily="18" charset="0"/>
              </a:rPr>
              <a:t> так как использование </a:t>
            </a:r>
            <a:r>
              <a:rPr lang="ru-RU" sz="1400" dirty="0" err="1" smtClean="0">
                <a:latin typeface="Times New Roman" pitchFamily="18" charset="0"/>
                <a:cs typeface="Times New Roman" pitchFamily="18" charset="0"/>
              </a:rPr>
              <a:t>мнемотаблиц</a:t>
            </a:r>
            <a:r>
              <a:rPr lang="ru-RU" sz="1400" dirty="0" smtClean="0">
                <a:latin typeface="Times New Roman" pitchFamily="18" charset="0"/>
                <a:cs typeface="Times New Roman" pitchFamily="18" charset="0"/>
              </a:rPr>
              <a:t> позволяет детям легче воспринимать и перерабатывать зрительную информацию, сохранять и воспроизводить её.</a:t>
            </a:r>
          </a:p>
          <a:p>
            <a:pPr algn="just"/>
            <a:r>
              <a:rPr lang="ru-RU" sz="1400" dirty="0" smtClean="0">
                <a:latin typeface="Times New Roman" pitchFamily="18" charset="0"/>
                <a:cs typeface="Times New Roman" pitchFamily="18" charset="0"/>
              </a:rPr>
              <a:t>Параллельно с этой работой необходимы речевые игры, обязательны использование настольно-печатных игр, которые помогают детям научиться классифицировать предметы, развивать речь, зрительное восприятие, образное и логическое мышление, внимание, наблюдательность, интерес к окружающему миру, навыки самопроверки.</a:t>
            </a:r>
          </a:p>
          <a:p>
            <a:pPr algn="just"/>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49</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Содержимое 2"/>
          <p:cNvSpPr>
            <a:spLocks noGrp="1"/>
          </p:cNvSpPr>
          <p:nvPr>
            <p:ph idx="1"/>
          </p:nvPr>
        </p:nvSpPr>
        <p:spPr>
          <a:xfrm>
            <a:off x="342900" y="1000100"/>
            <a:ext cx="6172200" cy="7429551"/>
          </a:xfrm>
        </p:spPr>
        <p:txBody>
          <a:bodyPr/>
          <a:lstStyle/>
          <a:p>
            <a:pPr algn="just"/>
            <a:r>
              <a:rPr lang="ru-RU" sz="1400" dirty="0" smtClean="0">
                <a:latin typeface="Times New Roman" pitchFamily="18" charset="0"/>
                <a:cs typeface="Times New Roman" pitchFamily="18" charset="0"/>
              </a:rPr>
              <a:t>Ну и помимо всего прочего, разучивать скороговорки — это очень увлекательно и весело. Анализ литературы по технике речи показывает, что, безусловно, скороговорка является одним из самых действенных средств в формировании четкой, ясной дикции. Скороговорка интересна нам как материал для работы над дикцией, при помощи которого мы можем добиваться чистоты и точности произношения в любых сложных звуковых комбинациях в любом темпе. От других тренировочных текстов скороговорку отличают краткость, емкость, динамичность и ритмичность высказывания. Кроме того, в скороговорке обязательно присутствует игра звуков, которые путаются, пропадают, подменяют друг друга, зеркально повторяются, дразня и предлагая померяться с ними силами, испытать свою память, сообразительность и подвижность артикуляционного аппарата. </a:t>
            </a:r>
          </a:p>
          <a:p>
            <a:pPr algn="just"/>
            <a:r>
              <a:rPr lang="ru-RU" sz="1400" dirty="0" err="1" smtClean="0">
                <a:latin typeface="Times New Roman" pitchFamily="18" charset="0"/>
                <a:cs typeface="Times New Roman" pitchFamily="18" charset="0"/>
              </a:rPr>
              <a:t>Чистоговорки</a:t>
            </a:r>
            <a:r>
              <a:rPr lang="ru-RU" sz="1400" dirty="0" smtClean="0">
                <a:latin typeface="Times New Roman" pitchFamily="18" charset="0"/>
                <a:cs typeface="Times New Roman" pitchFamily="18" charset="0"/>
              </a:rPr>
              <a:t>- это специальные речевые упражнения для отработки навыка произнесения звуков или их сочетаний. Каждая </a:t>
            </a:r>
            <a:r>
              <a:rPr lang="ru-RU" sz="1400" dirty="0" err="1" smtClean="0">
                <a:latin typeface="Times New Roman" pitchFamily="18" charset="0"/>
                <a:cs typeface="Times New Roman" pitchFamily="18" charset="0"/>
              </a:rPr>
              <a:t>чистоговорка</a:t>
            </a:r>
            <a:r>
              <a:rPr lang="ru-RU" sz="1400" dirty="0" smtClean="0">
                <a:latin typeface="Times New Roman" pitchFamily="18" charset="0"/>
                <a:cs typeface="Times New Roman" pitchFamily="18" charset="0"/>
              </a:rPr>
              <a:t> состоит из двух частей. Первая часть предусматривает трехкратное повторение определенного слога, проговаривая который  ребенок доводит до автоматизма  свой артикуляционный навык. Вторая же часть представляет собой короткую фразу из 2-4 слов, которая рифмуется с первой частью. Таким образом, последнее слово во фразе всегда заканчивается на уже неоднократно произнесенный ребенком ударный слог. </a:t>
            </a:r>
          </a:p>
          <a:p>
            <a:r>
              <a:rPr lang="ru-RU" sz="1400" dirty="0" smtClean="0">
                <a:latin typeface="Times New Roman" pitchFamily="18" charset="0"/>
                <a:cs typeface="Times New Roman" pitchFamily="18" charset="0"/>
              </a:rPr>
              <a:t>Например: </a:t>
            </a:r>
          </a:p>
          <a:p>
            <a:pPr lvl="0"/>
            <a:r>
              <a:rPr lang="ru-RU" sz="1400" dirty="0" err="1" smtClean="0">
                <a:latin typeface="Times New Roman" pitchFamily="18" charset="0"/>
                <a:cs typeface="Times New Roman" pitchFamily="18" charset="0"/>
              </a:rPr>
              <a:t>Ла-ла-ла</a:t>
            </a:r>
            <a:r>
              <a:rPr lang="ru-RU" sz="1400" dirty="0" smtClean="0">
                <a:latin typeface="Times New Roman" pitchFamily="18" charset="0"/>
                <a:cs typeface="Times New Roman" pitchFamily="18" charset="0"/>
              </a:rPr>
              <a:t>- прилетела к нам пчела.  </a:t>
            </a:r>
          </a:p>
          <a:p>
            <a:pPr lvl="0"/>
            <a:r>
              <a:rPr lang="ru-RU" sz="1400" dirty="0" err="1" smtClean="0">
                <a:latin typeface="Times New Roman" pitchFamily="18" charset="0"/>
                <a:cs typeface="Times New Roman" pitchFamily="18" charset="0"/>
              </a:rPr>
              <a:t>Лы-лы-лы</a:t>
            </a:r>
            <a:r>
              <a:rPr lang="ru-RU" sz="1400" dirty="0" smtClean="0">
                <a:latin typeface="Times New Roman" pitchFamily="18" charset="0"/>
                <a:cs typeface="Times New Roman" pitchFamily="18" charset="0"/>
              </a:rPr>
              <a:t>- крылышки есть у пчелы</a:t>
            </a:r>
          </a:p>
          <a:p>
            <a:pPr lvl="0"/>
            <a:r>
              <a:rPr lang="ru-RU" sz="1400" dirty="0" err="1" smtClean="0">
                <a:latin typeface="Times New Roman" pitchFamily="18" charset="0"/>
                <a:cs typeface="Times New Roman" pitchFamily="18" charset="0"/>
              </a:rPr>
              <a:t>Са-са-са</a:t>
            </a:r>
            <a:r>
              <a:rPr lang="ru-RU" sz="1400" dirty="0" smtClean="0">
                <a:latin typeface="Times New Roman" pitchFamily="18" charset="0"/>
                <a:cs typeface="Times New Roman" pitchFamily="18" charset="0"/>
              </a:rPr>
              <a:t>- по лесу бежит лиса</a:t>
            </a:r>
          </a:p>
          <a:p>
            <a:pPr lvl="0"/>
            <a:r>
              <a:rPr lang="ru-RU" sz="1400" dirty="0" err="1" smtClean="0">
                <a:latin typeface="Times New Roman" pitchFamily="18" charset="0"/>
                <a:cs typeface="Times New Roman" pitchFamily="18" charset="0"/>
              </a:rPr>
              <a:t>Сы-сы-сы-есть</a:t>
            </a:r>
            <a:r>
              <a:rPr lang="ru-RU" sz="1400" dirty="0" smtClean="0">
                <a:latin typeface="Times New Roman" pitchFamily="18" charset="0"/>
                <a:cs typeface="Times New Roman" pitchFamily="18" charset="0"/>
              </a:rPr>
              <a:t> усы у лисы</a:t>
            </a:r>
          </a:p>
          <a:p>
            <a:pPr lvl="0"/>
            <a:r>
              <a:rPr lang="ru-RU" sz="1400" dirty="0" smtClean="0">
                <a:latin typeface="Times New Roman" pitchFamily="18" charset="0"/>
                <a:cs typeface="Times New Roman" pitchFamily="18" charset="0"/>
              </a:rPr>
              <a:t>Ас-ас-ас- лиса боится нас</a:t>
            </a:r>
          </a:p>
          <a:p>
            <a:pPr algn="just"/>
            <a:r>
              <a:rPr lang="ru-RU" sz="1400" dirty="0" smtClean="0">
                <a:latin typeface="Times New Roman" pitchFamily="18" charset="0"/>
                <a:cs typeface="Times New Roman" pitchFamily="18" charset="0"/>
              </a:rPr>
              <a:t>Все стороны речи можно развивать с помощью </a:t>
            </a:r>
            <a:r>
              <a:rPr lang="ru-RU" sz="1400" dirty="0" err="1" smtClean="0">
                <a:latin typeface="Times New Roman" pitchFamily="18" charset="0"/>
                <a:cs typeface="Times New Roman" pitchFamily="18" charset="0"/>
              </a:rPr>
              <a:t>чистоговорок</a:t>
            </a:r>
            <a:r>
              <a:rPr lang="ru-RU" sz="1400" dirty="0" smtClean="0">
                <a:latin typeface="Times New Roman" pitchFamily="18" charset="0"/>
                <a:cs typeface="Times New Roman" pitchFamily="18" charset="0"/>
              </a:rPr>
              <a:t>, так как их </a:t>
            </a:r>
            <a:r>
              <a:rPr lang="ru-RU" sz="1400" dirty="0" err="1" smtClean="0">
                <a:latin typeface="Times New Roman" pitchFamily="18" charset="0"/>
                <a:cs typeface="Times New Roman" pitchFamily="18" charset="0"/>
              </a:rPr>
              <a:t>рифмическое</a:t>
            </a:r>
            <a:r>
              <a:rPr lang="ru-RU" sz="1400" dirty="0" smtClean="0">
                <a:latin typeface="Times New Roman" pitchFamily="18" charset="0"/>
                <a:cs typeface="Times New Roman" pitchFamily="18" charset="0"/>
              </a:rPr>
              <a:t> оформление облегчает произношение и запоминание звуков. Слоговой компонент шутки- </a:t>
            </a:r>
            <a:r>
              <a:rPr lang="ru-RU" sz="1400" dirty="0" err="1" smtClean="0">
                <a:latin typeface="Times New Roman" pitchFamily="18" charset="0"/>
                <a:cs typeface="Times New Roman" pitchFamily="18" charset="0"/>
              </a:rPr>
              <a:t>чистоговорки</a:t>
            </a:r>
            <a:r>
              <a:rPr lang="ru-RU" sz="1400" dirty="0" smtClean="0">
                <a:latin typeface="Times New Roman" pitchFamily="18" charset="0"/>
                <a:cs typeface="Times New Roman" pitchFamily="18" charset="0"/>
              </a:rPr>
              <a:t> способствует формированию слухового и фонематического восприятия, внимания</a:t>
            </a:r>
            <a:r>
              <a:rPr lang="ru-RU" sz="1400" dirty="0" smtClean="0"/>
              <a:t>, памяти. </a:t>
            </a:r>
            <a:endParaRPr lang="ru-RU" sz="1400" dirty="0" smtClean="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r>
              <a:rPr lang="ru-RU" dirty="0" smtClean="0"/>
              <a:t>3</a:t>
            </a: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642910"/>
            <a:ext cx="6172200" cy="8072493"/>
          </a:xfrm>
        </p:spPr>
        <p:txBody>
          <a:bodyPr/>
          <a:lstStyle/>
          <a:p>
            <a:endParaRPr lang="ru-RU"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50</a:t>
            </a:fld>
            <a:endParaRPr lang="ru-RU"/>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C0C1269A-C1C0-4CA4-8346-5AFC9D635CB2}" type="datetime1">
              <a:rPr lang="ru-RU" smtClean="0"/>
              <a:pPr>
                <a:defRPr/>
              </a:pPr>
              <a:t>05.02.2018</a:t>
            </a:fld>
            <a:endParaRPr lang="ru-RU"/>
          </a:p>
        </p:txBody>
      </p:sp>
      <p:sp>
        <p:nvSpPr>
          <p:cNvPr id="5" name="Нижний колонтитул 4"/>
          <p:cNvSpPr>
            <a:spLocks noGrp="1"/>
          </p:cNvSpPr>
          <p:nvPr>
            <p:ph type="ftr" sz="quarter" idx="11"/>
          </p:nvPr>
        </p:nvSpPr>
        <p:spPr/>
        <p:txBody>
          <a:bodyPr/>
          <a:lstStyle/>
          <a:p>
            <a:pPr>
              <a:defRPr/>
            </a:pPr>
            <a:r>
              <a:rPr lang="en-US" smtClean="0"/>
              <a:t>http://aida.ucoz.ru</a:t>
            </a:r>
            <a:endParaRPr lang="ru-RU"/>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51</a:t>
            </a:fld>
            <a:endParaRPr 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C0C1269A-C1C0-4CA4-8346-5AFC9D635CB2}" type="datetime1">
              <a:rPr lang="ru-RU" smtClean="0"/>
              <a:pPr>
                <a:defRPr/>
              </a:pPr>
              <a:t>05.02.2018</a:t>
            </a:fld>
            <a:endParaRPr lang="ru-RU"/>
          </a:p>
        </p:txBody>
      </p:sp>
      <p:sp>
        <p:nvSpPr>
          <p:cNvPr id="5" name="Нижний колонтитул 4"/>
          <p:cNvSpPr>
            <a:spLocks noGrp="1"/>
          </p:cNvSpPr>
          <p:nvPr>
            <p:ph type="ftr" sz="quarter" idx="11"/>
          </p:nvPr>
        </p:nvSpPr>
        <p:spPr/>
        <p:txBody>
          <a:bodyPr/>
          <a:lstStyle/>
          <a:p>
            <a:pPr>
              <a:defRPr/>
            </a:pPr>
            <a:r>
              <a:rPr lang="en-US" smtClean="0"/>
              <a:t>http://aida.ucoz.ru</a:t>
            </a:r>
            <a:endParaRPr lang="ru-RU"/>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52</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857225"/>
            <a:ext cx="6172200" cy="4714908"/>
          </a:xfrm>
        </p:spPr>
        <p:txBody>
          <a:bodyPr/>
          <a:lstStyle/>
          <a:p>
            <a:pPr algn="just"/>
            <a:r>
              <a:rPr lang="ru-RU" sz="1400" dirty="0" smtClean="0">
                <a:latin typeface="Times New Roman" pitchFamily="18" charset="0"/>
                <a:cs typeface="Times New Roman" pitchFamily="18" charset="0"/>
              </a:rPr>
              <a:t>В процессе составления </a:t>
            </a:r>
            <a:r>
              <a:rPr lang="ru-RU" sz="1400" dirty="0" err="1" smtClean="0">
                <a:latin typeface="Times New Roman" pitchFamily="18" charset="0"/>
                <a:cs typeface="Times New Roman" pitchFamily="18" charset="0"/>
              </a:rPr>
              <a:t>чистоговорок</a:t>
            </a:r>
            <a:r>
              <a:rPr lang="ru-RU" sz="1400" dirty="0" smtClean="0">
                <a:latin typeface="Times New Roman" pitchFamily="18" charset="0"/>
                <a:cs typeface="Times New Roman" pitchFamily="18" charset="0"/>
              </a:rPr>
              <a:t> обогащается словарный запас, совершенствуется грамматический строй, связная речь ребенка, активизируется его воображение.</a:t>
            </a:r>
          </a:p>
          <a:p>
            <a:pPr algn="just"/>
            <a:r>
              <a:rPr lang="ru-RU" sz="1400" dirty="0" smtClean="0">
                <a:latin typeface="Times New Roman" pitchFamily="18" charset="0"/>
                <a:cs typeface="Times New Roman" pitchFamily="18" charset="0"/>
              </a:rPr>
              <a:t>Каковы же основные направления практического использования </a:t>
            </a:r>
            <a:r>
              <a:rPr lang="ru-RU" sz="1400" dirty="0" err="1" smtClean="0">
                <a:latin typeface="Times New Roman" pitchFamily="18" charset="0"/>
                <a:cs typeface="Times New Roman" pitchFamily="18" charset="0"/>
              </a:rPr>
              <a:t>чистоговорок</a:t>
            </a:r>
            <a:r>
              <a:rPr lang="ru-RU" sz="1400" dirty="0" smtClean="0">
                <a:latin typeface="Times New Roman" pitchFamily="18" charset="0"/>
                <a:cs typeface="Times New Roman" pitchFamily="18" charset="0"/>
              </a:rPr>
              <a:t>?</a:t>
            </a:r>
          </a:p>
          <a:p>
            <a:pPr lvl="0" algn="just"/>
            <a:r>
              <a:rPr lang="ru-RU" sz="1400" dirty="0" smtClean="0">
                <a:latin typeface="Times New Roman" pitchFamily="18" charset="0"/>
                <a:cs typeface="Times New Roman" pitchFamily="18" charset="0"/>
              </a:rPr>
              <a:t>Формирование правильного звукопроизношения, выразительности речи.</a:t>
            </a:r>
          </a:p>
          <a:p>
            <a:pPr algn="just"/>
            <a:r>
              <a:rPr lang="ru-RU" sz="1400" dirty="0" smtClean="0">
                <a:latin typeface="Times New Roman" pitchFamily="18" charset="0"/>
                <a:cs typeface="Times New Roman" pitchFamily="18" charset="0"/>
              </a:rPr>
              <a:t>Использование </a:t>
            </a:r>
            <a:r>
              <a:rPr lang="ru-RU" sz="1400" dirty="0" err="1" smtClean="0">
                <a:latin typeface="Times New Roman" pitchFamily="18" charset="0"/>
                <a:cs typeface="Times New Roman" pitchFamily="18" charset="0"/>
              </a:rPr>
              <a:t>чистоговорок</a:t>
            </a:r>
            <a:r>
              <a:rPr lang="ru-RU" sz="1400" dirty="0" smtClean="0">
                <a:latin typeface="Times New Roman" pitchFamily="18" charset="0"/>
                <a:cs typeface="Times New Roman" pitchFamily="18" charset="0"/>
              </a:rPr>
              <a:t> часто является одним из наиболее эффективных способов отработки, закрепления звуков в речи. При наряду с готовыми вариантами можно самим придумывать слова на изучаемый звук, составлять фразу,  а к ней </a:t>
            </a:r>
            <a:r>
              <a:rPr lang="ru-RU" sz="1400" dirty="0" err="1" smtClean="0">
                <a:latin typeface="Times New Roman" pitchFamily="18" charset="0"/>
                <a:cs typeface="Times New Roman" pitchFamily="18" charset="0"/>
              </a:rPr>
              <a:t>чистоговорку</a:t>
            </a:r>
            <a:r>
              <a:rPr lang="ru-RU" sz="1400" dirty="0" smtClean="0">
                <a:latin typeface="Times New Roman" pitchFamily="18" charset="0"/>
                <a:cs typeface="Times New Roman" pitchFamily="18" charset="0"/>
              </a:rPr>
              <a:t>. В целях автоматизации звука, развития артикуляционной моторики, четкой дикции, выразительности речи рекомендуется произносить </a:t>
            </a:r>
            <a:r>
              <a:rPr lang="ru-RU" sz="1400" dirty="0" err="1" smtClean="0">
                <a:latin typeface="Times New Roman" pitchFamily="18" charset="0"/>
                <a:cs typeface="Times New Roman" pitchFamily="18" charset="0"/>
              </a:rPr>
              <a:t>чистоговорку</a:t>
            </a:r>
            <a:r>
              <a:rPr lang="ru-RU" sz="1400" dirty="0" smtClean="0">
                <a:latin typeface="Times New Roman" pitchFamily="18" charset="0"/>
                <a:cs typeface="Times New Roman" pitchFamily="18" charset="0"/>
              </a:rPr>
              <a:t> несколько раз, выполняя при этом разные задания.</a:t>
            </a:r>
          </a:p>
          <a:p>
            <a:pPr algn="just"/>
            <a:r>
              <a:rPr lang="ru-RU" sz="1400" dirty="0" smtClean="0">
                <a:latin typeface="Times New Roman" pitchFamily="18" charset="0"/>
                <a:cs typeface="Times New Roman" pitchFamily="18" charset="0"/>
              </a:rPr>
              <a:t>Например, при автоматизации звука «С» используется </a:t>
            </a:r>
            <a:r>
              <a:rPr lang="ru-RU" sz="1400" dirty="0" err="1" smtClean="0">
                <a:latin typeface="Times New Roman" pitchFamily="18" charset="0"/>
                <a:cs typeface="Times New Roman" pitchFamily="18" charset="0"/>
              </a:rPr>
              <a:t>чистоговорка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Са-са-са</a:t>
            </a:r>
            <a:r>
              <a:rPr lang="ru-RU" sz="1400" dirty="0" smtClean="0">
                <a:latin typeface="Times New Roman" pitchFamily="18" charset="0"/>
                <a:cs typeface="Times New Roman" pitchFamily="18" charset="0"/>
              </a:rPr>
              <a:t>- идет хитрая лиса»</a:t>
            </a:r>
          </a:p>
          <a:p>
            <a:pPr algn="just"/>
            <a:r>
              <a:rPr lang="ru-RU" sz="1400" dirty="0" smtClean="0">
                <a:latin typeface="Times New Roman" pitchFamily="18" charset="0"/>
                <a:cs typeface="Times New Roman" pitchFamily="18" charset="0"/>
              </a:rPr>
              <a:t>Виды заданий:</a:t>
            </a:r>
          </a:p>
          <a:p>
            <a:pPr lvl="0" algn="just"/>
            <a:r>
              <a:rPr lang="ru-RU" sz="1400" dirty="0" smtClean="0">
                <a:latin typeface="Times New Roman" pitchFamily="18" charset="0"/>
                <a:cs typeface="Times New Roman" pitchFamily="18" charset="0"/>
              </a:rPr>
              <a:t>Произносим с различной интонацией (вопросительной, восклицательной,  с грустью т.д.);</a:t>
            </a:r>
          </a:p>
          <a:p>
            <a:pPr lvl="0" algn="just"/>
            <a:r>
              <a:rPr lang="ru-RU" sz="1400" dirty="0" smtClean="0">
                <a:latin typeface="Times New Roman" pitchFamily="18" charset="0"/>
                <a:cs typeface="Times New Roman" pitchFamily="18" charset="0"/>
              </a:rPr>
              <a:t>Произносим голосом разным по тембру (как мишка, как мышка)</a:t>
            </a:r>
          </a:p>
          <a:p>
            <a:pPr lvl="0" algn="just"/>
            <a:r>
              <a:rPr lang="ru-RU" sz="1400" dirty="0" smtClean="0">
                <a:latin typeface="Times New Roman" pitchFamily="18" charset="0"/>
                <a:cs typeface="Times New Roman" pitchFamily="18" charset="0"/>
              </a:rPr>
              <a:t>Произносим тихо или  громко;</a:t>
            </a:r>
          </a:p>
          <a:p>
            <a:pPr lvl="0" algn="just"/>
            <a:r>
              <a:rPr lang="ru-RU" sz="1400" dirty="0" smtClean="0">
                <a:latin typeface="Times New Roman" pitchFamily="18" charset="0"/>
                <a:cs typeface="Times New Roman" pitchFamily="18" charset="0"/>
              </a:rPr>
              <a:t>Произносим в разном темпе (медленно и быстро);</a:t>
            </a:r>
          </a:p>
          <a:p>
            <a:pPr lvl="0" algn="just"/>
            <a:r>
              <a:rPr lang="ru-RU" sz="1400" dirty="0" smtClean="0">
                <a:latin typeface="Times New Roman" pitchFamily="18" charset="0"/>
                <a:cs typeface="Times New Roman" pitchFamily="18" charset="0"/>
              </a:rPr>
              <a:t>Произносим, меняя место логического ударения (ударяем молоточком на разные слова)</a:t>
            </a:r>
          </a:p>
          <a:p>
            <a:pPr lvl="0" algn="just"/>
            <a:r>
              <a:rPr lang="ru-RU" sz="1400" dirty="0" smtClean="0">
                <a:latin typeface="Times New Roman" pitchFamily="18" charset="0"/>
                <a:cs typeface="Times New Roman" pitchFamily="18" charset="0"/>
              </a:rPr>
              <a:t>Развитие фонематического слуха, звукового и слогового анализа и синтеза.</a:t>
            </a:r>
          </a:p>
          <a:p>
            <a:pPr algn="just"/>
            <a:r>
              <a:rPr lang="ru-RU" sz="1400" dirty="0" err="1" smtClean="0">
                <a:latin typeface="Times New Roman" pitchFamily="18" charset="0"/>
                <a:cs typeface="Times New Roman" pitchFamily="18" charset="0"/>
              </a:rPr>
              <a:t>Чистоговорки</a:t>
            </a:r>
            <a:r>
              <a:rPr lang="ru-RU" sz="1400" dirty="0" smtClean="0">
                <a:latin typeface="Times New Roman" pitchFamily="18" charset="0"/>
                <a:cs typeface="Times New Roman" pitchFamily="18" charset="0"/>
              </a:rPr>
              <a:t> способствуют привлечению внимания детей к звучащему  слову, его звуковому и слоговому составу.</a:t>
            </a:r>
          </a:p>
          <a:p>
            <a:pPr algn="just"/>
            <a:r>
              <a:rPr lang="ru-RU" sz="1400" dirty="0" smtClean="0">
                <a:latin typeface="Times New Roman" pitchFamily="18" charset="0"/>
                <a:cs typeface="Times New Roman" pitchFamily="18" charset="0"/>
              </a:rPr>
              <a:t>Виды заданий:</a:t>
            </a:r>
          </a:p>
          <a:p>
            <a:pPr algn="just"/>
            <a:r>
              <a:rPr lang="ru-RU" sz="1400" dirty="0" smtClean="0">
                <a:latin typeface="Times New Roman" pitchFamily="18" charset="0"/>
                <a:cs typeface="Times New Roman" pitchFamily="18" charset="0"/>
              </a:rPr>
              <a:t>-добавляем слог с определенным звуком:</a:t>
            </a:r>
          </a:p>
          <a:p>
            <a:pPr algn="just"/>
            <a:r>
              <a:rPr lang="ru-RU" sz="1400" dirty="0" err="1" smtClean="0">
                <a:latin typeface="Times New Roman" pitchFamily="18" charset="0"/>
                <a:cs typeface="Times New Roman" pitchFamily="18" charset="0"/>
              </a:rPr>
              <a:t>Сы-со-са</a:t>
            </a:r>
            <a:r>
              <a:rPr lang="ru-RU" sz="1400" dirty="0" smtClean="0">
                <a:latin typeface="Times New Roman" pitchFamily="18" charset="0"/>
                <a:cs typeface="Times New Roman" pitchFamily="18" charset="0"/>
              </a:rPr>
              <a:t>- на бумаге поло…(СА)</a:t>
            </a:r>
          </a:p>
          <a:p>
            <a:pPr algn="just"/>
            <a:r>
              <a:rPr lang="ru-RU" sz="1400" dirty="0" err="1" smtClean="0">
                <a:latin typeface="Times New Roman" pitchFamily="18" charset="0"/>
                <a:cs typeface="Times New Roman" pitchFamily="18" charset="0"/>
              </a:rPr>
              <a:t>Су-са-сы</a:t>
            </a:r>
            <a:r>
              <a:rPr lang="ru-RU" sz="1400" dirty="0" smtClean="0">
                <a:latin typeface="Times New Roman" pitchFamily="18" charset="0"/>
                <a:cs typeface="Times New Roman" pitchFamily="18" charset="0"/>
              </a:rPr>
              <a:t> – на столе лежат </a:t>
            </a:r>
            <a:r>
              <a:rPr lang="ru-RU" sz="1400" dirty="0" err="1" smtClean="0">
                <a:latin typeface="Times New Roman" pitchFamily="18" charset="0"/>
                <a:cs typeface="Times New Roman" pitchFamily="18" charset="0"/>
              </a:rPr>
              <a:t>подно</a:t>
            </a:r>
            <a:r>
              <a:rPr lang="ru-RU" sz="1400" dirty="0" smtClean="0">
                <a:latin typeface="Times New Roman" pitchFamily="18" charset="0"/>
                <a:cs typeface="Times New Roman" pitchFamily="18" charset="0"/>
              </a:rPr>
              <a:t>…(СЫ)</a:t>
            </a:r>
          </a:p>
          <a:p>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6</a:t>
            </a:fld>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428596"/>
            <a:ext cx="6172200" cy="7929617"/>
          </a:xfrm>
        </p:spPr>
        <p:txBody>
          <a:bodyPr/>
          <a:lstStyle/>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прошагаем по слогам:</a:t>
            </a:r>
          </a:p>
          <a:p>
            <a:pPr algn="just"/>
            <a:r>
              <a:rPr lang="ru-RU" sz="1400" dirty="0" err="1" smtClean="0">
                <a:latin typeface="Times New Roman" pitchFamily="18" charset="0"/>
                <a:cs typeface="Times New Roman" pitchFamily="18" charset="0"/>
              </a:rPr>
              <a:t>Ла-ла-ла-ост-ра-я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пи-ла</a:t>
            </a:r>
            <a:endParaRPr lang="ru-RU" sz="1400" dirty="0" smtClean="0">
              <a:latin typeface="Times New Roman" pitchFamily="18" charset="0"/>
              <a:cs typeface="Times New Roman" pitchFamily="18" charset="0"/>
            </a:endParaRPr>
          </a:p>
          <a:p>
            <a:pPr algn="just"/>
            <a:r>
              <a:rPr lang="ru-RU" sz="1400" dirty="0" err="1" smtClean="0">
                <a:latin typeface="Times New Roman" pitchFamily="18" charset="0"/>
                <a:cs typeface="Times New Roman" pitchFamily="18" charset="0"/>
              </a:rPr>
              <a:t>Ча-ча-ча-на-ша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ка-ша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го-ря-ча</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-повторяем без ошибок:</a:t>
            </a:r>
          </a:p>
          <a:p>
            <a:pPr algn="just"/>
            <a:r>
              <a:rPr lang="ru-RU" sz="1400" dirty="0" err="1" smtClean="0">
                <a:latin typeface="Times New Roman" pitchFamily="18" charset="0"/>
                <a:cs typeface="Times New Roman" pitchFamily="18" charset="0"/>
              </a:rPr>
              <a:t>Су-шу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су-шу-я</a:t>
            </a:r>
            <a:r>
              <a:rPr lang="ru-RU" sz="1400" dirty="0" smtClean="0">
                <a:latin typeface="Times New Roman" pitchFamily="18" charset="0"/>
                <a:cs typeface="Times New Roman" pitchFamily="18" charset="0"/>
              </a:rPr>
              <a:t> письмо пишу</a:t>
            </a:r>
          </a:p>
          <a:p>
            <a:pPr algn="just"/>
            <a:r>
              <a:rPr lang="ru-RU" sz="1400" dirty="0" err="1" smtClean="0">
                <a:latin typeface="Times New Roman" pitchFamily="18" charset="0"/>
                <a:cs typeface="Times New Roman" pitchFamily="18" charset="0"/>
              </a:rPr>
              <a:t>За-жа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за-жа-есть</a:t>
            </a:r>
            <a:r>
              <a:rPr lang="ru-RU" sz="1400" dirty="0" smtClean="0">
                <a:latin typeface="Times New Roman" pitchFamily="18" charset="0"/>
                <a:cs typeface="Times New Roman" pitchFamily="18" charset="0"/>
              </a:rPr>
              <a:t> иголки у ежа</a:t>
            </a:r>
          </a:p>
          <a:p>
            <a:pPr algn="just"/>
            <a:r>
              <a:rPr lang="ru-RU" sz="1400" dirty="0" smtClean="0">
                <a:latin typeface="Times New Roman" pitchFamily="18" charset="0"/>
                <a:cs typeface="Times New Roman" pitchFamily="18" charset="0"/>
              </a:rPr>
              <a:t>-поменяем звуки:</a:t>
            </a:r>
          </a:p>
          <a:p>
            <a:pPr algn="just"/>
            <a:r>
              <a:rPr lang="ru-RU" sz="1400" dirty="0" smtClean="0">
                <a:latin typeface="Times New Roman" pitchFamily="18" charset="0"/>
                <a:cs typeface="Times New Roman" pitchFamily="18" charset="0"/>
              </a:rPr>
              <a:t>«л» на «</a:t>
            </a:r>
            <a:r>
              <a:rPr lang="ru-RU" sz="1400" dirty="0" err="1" smtClean="0">
                <a:latin typeface="Times New Roman" pitchFamily="18" charset="0"/>
                <a:cs typeface="Times New Roman" pitchFamily="18" charset="0"/>
              </a:rPr>
              <a:t>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Ал-ал-ал-бал</a:t>
            </a:r>
            <a:r>
              <a:rPr lang="ru-RU" sz="1400" dirty="0" smtClean="0">
                <a:latin typeface="Times New Roman" pitchFamily="18" charset="0"/>
                <a:cs typeface="Times New Roman" pitchFamily="18" charset="0"/>
              </a:rPr>
              <a:t>.</a:t>
            </a:r>
          </a:p>
          <a:p>
            <a:pPr algn="just"/>
            <a:r>
              <a:rPr lang="ru-RU" sz="1400" dirty="0" err="1" smtClean="0">
                <a:latin typeface="Times New Roman" pitchFamily="18" charset="0"/>
                <a:cs typeface="Times New Roman" pitchFamily="18" charset="0"/>
              </a:rPr>
              <a:t>Ар-ар-ар-бар</a:t>
            </a:r>
            <a:r>
              <a:rPr lang="ru-RU" sz="1400" dirty="0" smtClean="0">
                <a:latin typeface="Times New Roman" pitchFamily="18" charset="0"/>
                <a:cs typeface="Times New Roman" pitchFamily="18" charset="0"/>
              </a:rPr>
              <a:t>.</a:t>
            </a:r>
          </a:p>
          <a:p>
            <a:pPr lvl="0" algn="just"/>
            <a:r>
              <a:rPr lang="ru-RU" sz="1400" dirty="0" smtClean="0">
                <a:latin typeface="Times New Roman" pitchFamily="18" charset="0"/>
                <a:cs typeface="Times New Roman" pitchFamily="18" charset="0"/>
              </a:rPr>
              <a:t>Совершенствование лексико-грамматического строя и связной речи. На материале </a:t>
            </a:r>
            <a:r>
              <a:rPr lang="ru-RU" sz="1400" dirty="0" err="1" smtClean="0">
                <a:latin typeface="Times New Roman" pitchFamily="18" charset="0"/>
                <a:cs typeface="Times New Roman" pitchFamily="18" charset="0"/>
              </a:rPr>
              <a:t>чистоговорок</a:t>
            </a:r>
            <a:r>
              <a:rPr lang="ru-RU" sz="1400" dirty="0" smtClean="0">
                <a:latin typeface="Times New Roman" pitchFamily="18" charset="0"/>
                <a:cs typeface="Times New Roman" pitchFamily="18" charset="0"/>
              </a:rPr>
              <a:t> можно учить детей изменять форму слова, образовывать слова, согласовывать их между собой, употреблять предлоги , составлять предложения и небольшие рассказы.</a:t>
            </a:r>
          </a:p>
          <a:p>
            <a:pPr algn="just"/>
            <a:r>
              <a:rPr lang="ru-RU" sz="1400" dirty="0" smtClean="0">
                <a:latin typeface="Times New Roman" pitchFamily="18" charset="0"/>
                <a:cs typeface="Times New Roman" pitchFamily="18" charset="0"/>
              </a:rPr>
              <a:t>Виды заданий:</a:t>
            </a:r>
          </a:p>
          <a:p>
            <a:pPr algn="just"/>
            <a:r>
              <a:rPr lang="ru-RU" sz="1400" dirty="0" smtClean="0">
                <a:latin typeface="Times New Roman" pitchFamily="18" charset="0"/>
                <a:cs typeface="Times New Roman" pitchFamily="18" charset="0"/>
              </a:rPr>
              <a:t>Изменяем форму слова:</a:t>
            </a:r>
          </a:p>
          <a:p>
            <a:pPr algn="just"/>
            <a:r>
              <a:rPr lang="ru-RU" sz="1400" dirty="0" err="1" smtClean="0">
                <a:latin typeface="Times New Roman" pitchFamily="18" charset="0"/>
                <a:cs typeface="Times New Roman" pitchFamily="18" charset="0"/>
              </a:rPr>
              <a:t>Са-са-са</a:t>
            </a:r>
            <a:r>
              <a:rPr lang="ru-RU" sz="1400" dirty="0" smtClean="0">
                <a:latin typeface="Times New Roman" pitchFamily="18" charset="0"/>
                <a:cs typeface="Times New Roman" pitchFamily="18" charset="0"/>
              </a:rPr>
              <a:t>- вот опять идет …(лиса)</a:t>
            </a:r>
          </a:p>
          <a:p>
            <a:pPr algn="just"/>
            <a:r>
              <a:rPr lang="ru-RU" sz="1400" dirty="0" err="1" smtClean="0">
                <a:latin typeface="Times New Roman" pitchFamily="18" charset="0"/>
                <a:cs typeface="Times New Roman" pitchFamily="18" charset="0"/>
              </a:rPr>
              <a:t>Сы-сы-сы-прибежали</a:t>
            </a:r>
            <a:r>
              <a:rPr lang="ru-RU" sz="1400" dirty="0" smtClean="0">
                <a:latin typeface="Times New Roman" pitchFamily="18" charset="0"/>
                <a:cs typeface="Times New Roman" pitchFamily="18" charset="0"/>
              </a:rPr>
              <a:t> две …(лисы) </a:t>
            </a:r>
          </a:p>
          <a:p>
            <a:pPr algn="just"/>
            <a:r>
              <a:rPr lang="ru-RU" sz="1400" dirty="0" smtClean="0">
                <a:latin typeface="Times New Roman" pitchFamily="18" charset="0"/>
                <a:cs typeface="Times New Roman" pitchFamily="18" charset="0"/>
              </a:rPr>
              <a:t>Это лишь некоторые приемы развития речи на материале </a:t>
            </a:r>
            <a:r>
              <a:rPr lang="ru-RU" sz="1400" dirty="0" err="1" smtClean="0">
                <a:latin typeface="Times New Roman" pitchFamily="18" charset="0"/>
                <a:cs typeface="Times New Roman" pitchFamily="18" charset="0"/>
              </a:rPr>
              <a:t>чистоговорок</a:t>
            </a:r>
            <a:r>
              <a:rPr lang="ru-RU" sz="1400" dirty="0" smtClean="0">
                <a:latin typeface="Times New Roman" pitchFamily="18" charset="0"/>
                <a:cs typeface="Times New Roman" pitchFamily="18" charset="0"/>
              </a:rPr>
              <a:t>. Используйте их, придумывайте свои собственные.</a:t>
            </a:r>
          </a:p>
          <a:p>
            <a:pPr algn="just">
              <a:buNone/>
            </a:pPr>
            <a:r>
              <a:rPr lang="ru-RU" sz="1400" dirty="0" smtClean="0">
                <a:latin typeface="Times New Roman" pitchFamily="18" charset="0"/>
                <a:cs typeface="Times New Roman" pitchFamily="18" charset="0"/>
              </a:rPr>
              <a:t> </a:t>
            </a:r>
          </a:p>
          <a:p>
            <a:pPr algn="ctr">
              <a:buNone/>
            </a:pPr>
            <a:r>
              <a:rPr lang="ru-RU" sz="1600" b="1" dirty="0" smtClean="0">
                <a:latin typeface="Times New Roman" pitchFamily="18" charset="0"/>
                <a:cs typeface="Times New Roman" pitchFamily="18" charset="0"/>
              </a:rPr>
              <a:t>Мнемотехника </a:t>
            </a:r>
            <a:r>
              <a:rPr lang="ru-RU" sz="1600" b="1" dirty="0" smtClean="0">
                <a:latin typeface="Times New Roman" pitchFamily="18" charset="0"/>
                <a:cs typeface="Times New Roman" pitchFamily="18" charset="0"/>
              </a:rPr>
              <a:t>детям</a:t>
            </a:r>
          </a:p>
          <a:p>
            <a:pPr algn="just">
              <a:buNone/>
            </a:pP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Мнемотехника – это комплекс специальных приемов и способов, которые облегчают запоминание необходимой информации и способствуют увеличению объёма памяти путём образования ассоциаций (связей). Замена абстрактных объектов и фактов на понятия и представления, имеющие визуальное, </a:t>
            </a:r>
            <a:r>
              <a:rPr lang="ru-RU" sz="1400" dirty="0" err="1" smtClean="0">
                <a:latin typeface="Times New Roman" pitchFamily="18" charset="0"/>
                <a:cs typeface="Times New Roman" pitchFamily="18" charset="0"/>
              </a:rPr>
              <a:t>аудиальное</a:t>
            </a:r>
            <a:r>
              <a:rPr lang="ru-RU" sz="1400" dirty="0" smtClean="0">
                <a:latin typeface="Times New Roman" pitchFamily="18" charset="0"/>
                <a:cs typeface="Times New Roman" pitchFamily="18" charset="0"/>
              </a:rPr>
              <a:t> или кинестетическое представление, связывание объектов с уже имеющейся информацией в Педагогам хорошо известно, что у детей дошкольного и раннего школьного возраста преобладает непроизвольная </a:t>
            </a:r>
            <a:r>
              <a:rPr lang="ru-RU" sz="1400" dirty="0" err="1" smtClean="0">
                <a:latin typeface="Times New Roman" pitchFamily="18" charset="0"/>
                <a:cs typeface="Times New Roman" pitchFamily="18" charset="0"/>
              </a:rPr>
              <a:t>память.памяти</a:t>
            </a:r>
            <a:r>
              <a:rPr lang="ru-RU" sz="1400" dirty="0" smtClean="0">
                <a:latin typeface="Times New Roman" pitchFamily="18" charset="0"/>
                <a:cs typeface="Times New Roman" pitchFamily="18" charset="0"/>
              </a:rPr>
              <a:t> различных типов для упрощения запоминания.</a:t>
            </a:r>
          </a:p>
          <a:p>
            <a:pPr algn="just"/>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1000100"/>
            <a:ext cx="6172200" cy="7429551"/>
          </a:xfrm>
        </p:spPr>
        <p:txBody>
          <a:bodyPr/>
          <a:lstStyle/>
          <a:p>
            <a:pPr algn="just"/>
            <a:r>
              <a:rPr lang="ru-RU" sz="1400" dirty="0" smtClean="0">
                <a:latin typeface="Times New Roman" pitchFamily="18" charset="0"/>
                <a:cs typeface="Times New Roman" pitchFamily="18" charset="0"/>
              </a:rPr>
              <a:t>Намного легче им удается воспринять и запомнить не абстракции, а события и образы, связанные с понятными детскому опыту вещами. Именно поэтому так трудно заучиваются иногда народные сказки или фольклорные </a:t>
            </a:r>
            <a:r>
              <a:rPr lang="ru-RU" sz="1400" dirty="0" err="1" smtClean="0">
                <a:latin typeface="Times New Roman" pitchFamily="18" charset="0"/>
                <a:cs typeface="Times New Roman" pitchFamily="18" charset="0"/>
              </a:rPr>
              <a:t>чистоговорки</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Мы знаем, что после постановки звука  переходят к этапу автоматизации, которую проводят в определенной последовательности: сначала необходимо добиться легкого произношения изолированного звука (СССС), затем слогов с этим звуком (СА, СЭ, СЫ, СО, СУ), далее - слова с этим звуком, </a:t>
            </a:r>
            <a:r>
              <a:rPr lang="ru-RU" sz="1400" dirty="0" err="1" smtClean="0">
                <a:latin typeface="Times New Roman" pitchFamily="18" charset="0"/>
                <a:cs typeface="Times New Roman" pitchFamily="18" charset="0"/>
              </a:rPr>
              <a:t>чистоговорки</a:t>
            </a:r>
            <a:r>
              <a:rPr lang="ru-RU" sz="1400" dirty="0" smtClean="0">
                <a:latin typeface="Times New Roman" pitchFamily="18" charset="0"/>
                <a:cs typeface="Times New Roman" pitchFamily="18" charset="0"/>
              </a:rPr>
              <a:t>. Именно в </a:t>
            </a:r>
            <a:r>
              <a:rPr lang="ru-RU" sz="1400" dirty="0" err="1" smtClean="0">
                <a:latin typeface="Times New Roman" pitchFamily="18" charset="0"/>
                <a:cs typeface="Times New Roman" pitchFamily="18" charset="0"/>
              </a:rPr>
              <a:t>чистоговорках</a:t>
            </a:r>
            <a:r>
              <a:rPr lang="ru-RU" sz="1400" dirty="0" smtClean="0">
                <a:latin typeface="Times New Roman" pitchFamily="18" charset="0"/>
                <a:cs typeface="Times New Roman" pitchFamily="18" charset="0"/>
              </a:rPr>
              <a:t> отрабатывается  полученный звук  для использования его в повседневной жизни. Как же облегчить восприятие </a:t>
            </a:r>
            <a:r>
              <a:rPr lang="ru-RU" sz="1400" dirty="0" err="1" smtClean="0">
                <a:latin typeface="Times New Roman" pitchFamily="18" charset="0"/>
                <a:cs typeface="Times New Roman" pitchFamily="18" charset="0"/>
              </a:rPr>
              <a:t>чистоговорок</a:t>
            </a:r>
            <a:r>
              <a:rPr lang="ru-RU" sz="1400" dirty="0" smtClean="0">
                <a:latin typeface="Times New Roman" pitchFamily="18" charset="0"/>
                <a:cs typeface="Times New Roman" pitchFamily="18" charset="0"/>
              </a:rPr>
              <a:t> и сделать их более доступными для детей?</a:t>
            </a:r>
          </a:p>
          <a:p>
            <a:pPr algn="just"/>
            <a:r>
              <a:rPr lang="ru-RU" sz="1400" dirty="0" smtClean="0">
                <a:latin typeface="Times New Roman" pitchFamily="18" charset="0"/>
                <a:cs typeface="Times New Roman" pitchFamily="18" charset="0"/>
              </a:rPr>
              <a:t>На помощь приходят </a:t>
            </a:r>
            <a:r>
              <a:rPr lang="ru-RU" sz="1400" dirty="0" err="1" smtClean="0">
                <a:latin typeface="Times New Roman" pitchFamily="18" charset="0"/>
                <a:cs typeface="Times New Roman" pitchFamily="18" charset="0"/>
              </a:rPr>
              <a:t>мнемотаблицы</a:t>
            </a:r>
            <a:r>
              <a:rPr lang="ru-RU" sz="1400" dirty="0" smtClean="0">
                <a:latin typeface="Times New Roman" pitchFamily="18" charset="0"/>
                <a:cs typeface="Times New Roman" pitchFamily="18" charset="0"/>
              </a:rPr>
              <a:t>. При этом понятные детям картинки — это не только простая «подсказка» для памяти. В основе метода лежит процесс наглядного моделирования. Дети должны передать абстрактное понятие в наглядном, образном виде, изобразить его схематически (или обсудить его изображение) и воспроизвести информацию, опираясь на последовательно расположенные схематические изображения.</a:t>
            </a:r>
          </a:p>
          <a:p>
            <a:pPr algn="just"/>
            <a:r>
              <a:rPr lang="ru-RU" sz="1400" dirty="0" smtClean="0">
                <a:latin typeface="Times New Roman" pitchFamily="18" charset="0"/>
                <a:cs typeface="Times New Roman" pitchFamily="18" charset="0"/>
              </a:rPr>
              <a:t>Основные достоинства </a:t>
            </a:r>
            <a:r>
              <a:rPr lang="ru-RU" sz="1400" dirty="0" err="1" smtClean="0">
                <a:latin typeface="Times New Roman" pitchFamily="18" charset="0"/>
                <a:cs typeface="Times New Roman" pitchFamily="18" charset="0"/>
              </a:rPr>
              <a:t>мнемотаблиц</a:t>
            </a:r>
            <a:r>
              <a:rPr lang="ru-RU" sz="1400" dirty="0" smtClean="0">
                <a:latin typeface="Times New Roman" pitchFamily="18" charset="0"/>
                <a:cs typeface="Times New Roman" pitchFamily="18" charset="0"/>
              </a:rPr>
              <a:t> демонстрируют:</a:t>
            </a:r>
          </a:p>
          <a:p>
            <a:pPr lvl="0" algn="just"/>
            <a:r>
              <a:rPr lang="ru-RU" sz="1400" dirty="0" smtClean="0">
                <a:latin typeface="Times New Roman" pitchFamily="18" charset="0"/>
                <a:cs typeface="Times New Roman" pitchFamily="18" charset="0"/>
              </a:rPr>
              <a:t>Наглядность.</a:t>
            </a:r>
          </a:p>
          <a:p>
            <a:pPr lvl="0" algn="just"/>
            <a:r>
              <a:rPr lang="ru-RU" sz="1400" dirty="0" smtClean="0">
                <a:latin typeface="Times New Roman" pitchFamily="18" charset="0"/>
                <a:cs typeface="Times New Roman" pitchFamily="18" charset="0"/>
              </a:rPr>
              <a:t>Последовательность.</a:t>
            </a:r>
          </a:p>
          <a:p>
            <a:pPr algn="just"/>
            <a:r>
              <a:rPr lang="ru-RU" sz="1400" dirty="0" smtClean="0">
                <a:latin typeface="Times New Roman" pitchFamily="18" charset="0"/>
                <a:cs typeface="Times New Roman" pitchFamily="18" charset="0"/>
              </a:rPr>
              <a:t>Благодаря такому «подспорью» дети с легкостью запоминают нужную информацию, учатся выстраивать связный текст, развивают внимание и память.</a:t>
            </a:r>
          </a:p>
          <a:p>
            <a:pPr algn="just"/>
            <a:r>
              <a:rPr lang="ru-RU" sz="1400" dirty="0" smtClean="0">
                <a:latin typeface="Times New Roman" pitchFamily="18" charset="0"/>
                <a:cs typeface="Times New Roman" pitchFamily="18" charset="0"/>
              </a:rPr>
              <a:t>Работа с </a:t>
            </a:r>
            <a:r>
              <a:rPr lang="ru-RU" sz="1400" dirty="0" err="1" smtClean="0">
                <a:latin typeface="Times New Roman" pitchFamily="18" charset="0"/>
                <a:cs typeface="Times New Roman" pitchFamily="18" charset="0"/>
              </a:rPr>
              <a:t>мнемотаблицами</a:t>
            </a:r>
            <a:r>
              <a:rPr lang="ru-RU" sz="1400" dirty="0" smtClean="0">
                <a:latin typeface="Times New Roman" pitchFamily="18" charset="0"/>
                <a:cs typeface="Times New Roman" pitchFamily="18" charset="0"/>
              </a:rPr>
              <a:t> способствует:</a:t>
            </a:r>
          </a:p>
          <a:p>
            <a:pPr lvl="0" algn="just"/>
            <a:r>
              <a:rPr lang="ru-RU" sz="1400" dirty="0" smtClean="0">
                <a:latin typeface="Times New Roman" pitchFamily="18" charset="0"/>
                <a:cs typeface="Times New Roman" pitchFamily="18" charset="0"/>
              </a:rPr>
              <a:t>Развитию зрительной памяти.</a:t>
            </a:r>
          </a:p>
          <a:p>
            <a:pPr lvl="0" algn="just"/>
            <a:r>
              <a:rPr lang="ru-RU" sz="1400" dirty="0" smtClean="0">
                <a:latin typeface="Times New Roman" pitchFamily="18" charset="0"/>
                <a:cs typeface="Times New Roman" pitchFamily="18" charset="0"/>
              </a:rPr>
              <a:t>Формированию абстрактного мышления.</a:t>
            </a:r>
          </a:p>
          <a:p>
            <a:pPr lvl="0" algn="just"/>
            <a:r>
              <a:rPr lang="ru-RU" sz="1400" dirty="0" smtClean="0">
                <a:latin typeface="Times New Roman" pitchFamily="18" charset="0"/>
                <a:cs typeface="Times New Roman" pitchFamily="18" charset="0"/>
              </a:rPr>
              <a:t>Умению анализировать, проводить аналогии и выделять важные признаки.</a:t>
            </a:r>
          </a:p>
          <a:p>
            <a:pPr lvl="0" algn="just"/>
            <a:r>
              <a:rPr lang="ru-RU" sz="1400" dirty="0" smtClean="0">
                <a:latin typeface="Times New Roman" pitchFamily="18" charset="0"/>
                <a:cs typeface="Times New Roman" pitchFamily="18" charset="0"/>
              </a:rPr>
              <a:t>Развитию наблюдательности, воображения.</a:t>
            </a:r>
          </a:p>
          <a:p>
            <a:pPr lvl="0" algn="just"/>
            <a:r>
              <a:rPr lang="ru-RU" sz="1400" dirty="0" smtClean="0">
                <a:latin typeface="Times New Roman" pitchFamily="18" charset="0"/>
                <a:cs typeface="Times New Roman" pitchFamily="18" charset="0"/>
              </a:rPr>
              <a:t>В случае самостоятельного создания таблицы — стимулированию мелкой моторики.</a:t>
            </a:r>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857224"/>
            <a:ext cx="6172200" cy="7500989"/>
          </a:xfrm>
        </p:spPr>
        <p:txBody>
          <a:bodyPr/>
          <a:lstStyle/>
          <a:p>
            <a:pPr algn="just"/>
            <a:r>
              <a:rPr lang="ru-RU" sz="1400" dirty="0" smtClean="0">
                <a:latin typeface="Times New Roman" pitchFamily="18" charset="0"/>
                <a:cs typeface="Times New Roman" pitchFamily="18" charset="0"/>
              </a:rPr>
              <a:t>Сама </a:t>
            </a:r>
            <a:r>
              <a:rPr lang="ru-RU" sz="1400" dirty="0" err="1" smtClean="0">
                <a:latin typeface="Times New Roman" pitchFamily="18" charset="0"/>
                <a:cs typeface="Times New Roman" pitchFamily="18" charset="0"/>
              </a:rPr>
              <a:t>мнемотаблица</a:t>
            </a:r>
            <a:r>
              <a:rPr lang="ru-RU" sz="1400" dirty="0" smtClean="0">
                <a:latin typeface="Times New Roman" pitchFamily="18" charset="0"/>
                <a:cs typeface="Times New Roman" pitchFamily="18" charset="0"/>
              </a:rPr>
              <a:t> представляет собой схематическое изображение каких-либо слов, понятий или действий, выстроенных в определенном порядке. Глядя на схемы-изображения, ребенок воспроизводит необходимое высказывание.</a:t>
            </a:r>
          </a:p>
          <a:p>
            <a:pPr algn="ctr">
              <a:buNone/>
            </a:pPr>
            <a:r>
              <a:rPr lang="ru-RU" sz="1600" b="1" dirty="0" smtClean="0">
                <a:latin typeface="Times New Roman" pitchFamily="18" charset="0"/>
                <a:cs typeface="Times New Roman" pitchFamily="18" charset="0"/>
              </a:rPr>
              <a:t>Изучение  скороговорок,  используя </a:t>
            </a:r>
            <a:r>
              <a:rPr lang="ru-RU" sz="1600" b="1" dirty="0" err="1" smtClean="0">
                <a:latin typeface="Times New Roman" pitchFamily="18" charset="0"/>
                <a:cs typeface="Times New Roman" pitchFamily="18" charset="0"/>
              </a:rPr>
              <a:t>мнемотаблицы</a:t>
            </a:r>
            <a:endParaRPr lang="ru-RU" sz="1600" b="1" dirty="0" smtClean="0">
              <a:latin typeface="Times New Roman" pitchFamily="18" charset="0"/>
              <a:cs typeface="Times New Roman" pitchFamily="18" charset="0"/>
            </a:endParaRPr>
          </a:p>
          <a:p>
            <a:pPr algn="just">
              <a:buNone/>
            </a:pP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Схема работы с </a:t>
            </a:r>
            <a:r>
              <a:rPr lang="ru-RU" sz="1400" dirty="0" err="1" smtClean="0">
                <a:latin typeface="Times New Roman" pitchFamily="18" charset="0"/>
                <a:cs typeface="Times New Roman" pitchFamily="18" charset="0"/>
              </a:rPr>
              <a:t>чистоговорками</a:t>
            </a:r>
            <a:r>
              <a:rPr lang="ru-RU" sz="1400" dirty="0" smtClean="0">
                <a:latin typeface="Times New Roman" pitchFamily="18" charset="0"/>
                <a:cs typeface="Times New Roman" pitchFamily="18" charset="0"/>
              </a:rPr>
              <a:t> и скороговорками выглядит следующим образом:</a:t>
            </a:r>
          </a:p>
          <a:p>
            <a:pPr lvl="0" algn="just"/>
            <a:r>
              <a:rPr lang="ru-RU" sz="1400" dirty="0" smtClean="0">
                <a:latin typeface="Times New Roman" pitchFamily="18" charset="0"/>
                <a:cs typeface="Times New Roman" pitchFamily="18" charset="0"/>
              </a:rPr>
              <a:t>Прослушивание текста четко проговариваемого педагогом.</a:t>
            </a:r>
          </a:p>
          <a:p>
            <a:pPr lvl="0" algn="just"/>
            <a:r>
              <a:rPr lang="ru-RU" sz="1400" dirty="0" smtClean="0">
                <a:latin typeface="Times New Roman" pitchFamily="18" charset="0"/>
                <a:cs typeface="Times New Roman" pitchFamily="18" charset="0"/>
              </a:rPr>
              <a:t>Заучивание </a:t>
            </a:r>
            <a:r>
              <a:rPr lang="ru-RU" sz="1400" dirty="0" err="1" smtClean="0">
                <a:latin typeface="Times New Roman" pitchFamily="18" charset="0"/>
                <a:cs typeface="Times New Roman" pitchFamily="18" charset="0"/>
              </a:rPr>
              <a:t>чистоговорки</a:t>
            </a:r>
            <a:r>
              <a:rPr lang="ru-RU" sz="1400" dirty="0" smtClean="0">
                <a:latin typeface="Times New Roman" pitchFamily="18" charset="0"/>
                <a:cs typeface="Times New Roman" pitchFamily="18" charset="0"/>
              </a:rPr>
              <a:t> и скороговорки. На этом этапе и создается </a:t>
            </a:r>
            <a:r>
              <a:rPr lang="ru-RU" sz="1400" dirty="0" err="1" smtClean="0">
                <a:latin typeface="Times New Roman" pitchFamily="18" charset="0"/>
                <a:cs typeface="Times New Roman" pitchFamily="18" charset="0"/>
              </a:rPr>
              <a:t>мнемотаблица</a:t>
            </a:r>
            <a:r>
              <a:rPr lang="ru-RU" sz="1400" dirty="0" smtClean="0">
                <a:latin typeface="Times New Roman" pitchFamily="18" charset="0"/>
                <a:cs typeface="Times New Roman" pitchFamily="18" charset="0"/>
              </a:rPr>
              <a:t>.</a:t>
            </a:r>
          </a:p>
          <a:p>
            <a:pPr lvl="0" algn="just"/>
            <a:r>
              <a:rPr lang="ru-RU" sz="1400" dirty="0" smtClean="0">
                <a:latin typeface="Times New Roman" pitchFamily="18" charset="0"/>
                <a:cs typeface="Times New Roman" pitchFamily="18" charset="0"/>
              </a:rPr>
              <a:t>Повторение фразы в беззвучном режиме, с четкой артикуляцией.</a:t>
            </a:r>
          </a:p>
          <a:p>
            <a:pPr lvl="0" algn="just"/>
            <a:r>
              <a:rPr lang="ru-RU" sz="1400" dirty="0" smtClean="0">
                <a:latin typeface="Times New Roman" pitchFamily="18" charset="0"/>
                <a:cs typeface="Times New Roman" pitchFamily="18" charset="0"/>
              </a:rPr>
              <a:t>Далее </a:t>
            </a:r>
            <a:r>
              <a:rPr lang="ru-RU" sz="1400" dirty="0" err="1" smtClean="0">
                <a:latin typeface="Times New Roman" pitchFamily="18" charset="0"/>
                <a:cs typeface="Times New Roman" pitchFamily="18" charset="0"/>
              </a:rPr>
              <a:t>чистоговорку</a:t>
            </a:r>
            <a:r>
              <a:rPr lang="ru-RU" sz="1400" dirty="0" smtClean="0">
                <a:latin typeface="Times New Roman" pitchFamily="18" charset="0"/>
                <a:cs typeface="Times New Roman" pitchFamily="18" charset="0"/>
              </a:rPr>
              <a:t> и скороговорку нужно произнести шепотом. Медленно и четко.</a:t>
            </a:r>
          </a:p>
          <a:p>
            <a:pPr lvl="0" algn="just"/>
            <a:r>
              <a:rPr lang="ru-RU" sz="1400" dirty="0" smtClean="0">
                <a:latin typeface="Times New Roman" pitchFamily="18" charset="0"/>
                <a:cs typeface="Times New Roman" pitchFamily="18" charset="0"/>
              </a:rPr>
              <a:t>Проговаривание текста ребенком в очень медленном темпе, не повышая голос и не модулируя.</a:t>
            </a:r>
          </a:p>
          <a:p>
            <a:pPr lvl="0" algn="just"/>
            <a:r>
              <a:rPr lang="ru-RU" sz="1400" dirty="0" smtClean="0">
                <a:latin typeface="Times New Roman" pitchFamily="18" charset="0"/>
                <a:cs typeface="Times New Roman" pitchFamily="18" charset="0"/>
              </a:rPr>
              <a:t>На этапе ускорения темпа снова вступает в силу требование говорить шепотом.</a:t>
            </a:r>
          </a:p>
          <a:p>
            <a:pPr lvl="0" algn="just"/>
            <a:r>
              <a:rPr lang="ru-RU" sz="1400" dirty="0" smtClean="0">
                <a:latin typeface="Times New Roman" pitchFamily="18" charset="0"/>
                <a:cs typeface="Times New Roman" pitchFamily="18" charset="0"/>
              </a:rPr>
              <a:t>Когда скороговорка звучит ровно и уверенно, нужно проговаривать ее в полный голос, используя различные виды интонации.</a:t>
            </a:r>
          </a:p>
          <a:p>
            <a:pPr algn="just"/>
            <a:r>
              <a:rPr lang="ru-RU" sz="1400" dirty="0" smtClean="0">
                <a:latin typeface="Times New Roman" pitchFamily="18" charset="0"/>
                <a:cs typeface="Times New Roman" pitchFamily="18" charset="0"/>
              </a:rPr>
              <a:t>Глядя на </a:t>
            </a:r>
            <a:r>
              <a:rPr lang="ru-RU" sz="1400" dirty="0" err="1" smtClean="0">
                <a:latin typeface="Times New Roman" pitchFamily="18" charset="0"/>
                <a:cs typeface="Times New Roman" pitchFamily="18" charset="0"/>
              </a:rPr>
              <a:t>мнемотаблицу</a:t>
            </a:r>
            <a:r>
              <a:rPr lang="ru-RU" sz="1400" dirty="0" smtClean="0">
                <a:latin typeface="Times New Roman" pitchFamily="18" charset="0"/>
                <a:cs typeface="Times New Roman" pitchFamily="18" charset="0"/>
              </a:rPr>
              <a:t>, ребенок заучивает текст намного быстрее и эффективнее. Важно, чтобы процесс создания такой таблицы был совместным, с активным участием ребенка.</a:t>
            </a:r>
          </a:p>
          <a:p>
            <a:pPr algn="just"/>
            <a:r>
              <a:rPr lang="ru-RU" sz="1400" dirty="0" smtClean="0">
                <a:latin typeface="Times New Roman" pitchFamily="18" charset="0"/>
                <a:cs typeface="Times New Roman" pitchFamily="18" charset="0"/>
              </a:rPr>
              <a:t>Каждое слово заменяется простым изображением. Для этого совсем не обязательно уметь хорошо рисовать. Лучше, если образы будут предложены в ходе обсуждения самим ребенком и зарисованы тоже им.</a:t>
            </a:r>
          </a:p>
          <a:p>
            <a:pPr algn="just"/>
            <a:r>
              <a:rPr lang="ru-RU" sz="1400" dirty="0" smtClean="0">
                <a:latin typeface="Times New Roman" pitchFamily="18" charset="0"/>
                <a:cs typeface="Times New Roman" pitchFamily="18" charset="0"/>
              </a:rPr>
              <a:t>Например, составим таблицу для </a:t>
            </a:r>
            <a:r>
              <a:rPr lang="ru-RU" sz="1400" dirty="0" err="1" smtClean="0">
                <a:latin typeface="Times New Roman" pitchFamily="18" charset="0"/>
                <a:cs typeface="Times New Roman" pitchFamily="18" charset="0"/>
              </a:rPr>
              <a:t>чистоговорки</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Пашки</a:t>
            </a:r>
            <a:r>
              <a:rPr lang="ru-RU" sz="1400" dirty="0" smtClean="0">
                <a:latin typeface="Times New Roman" pitchFamily="18" charset="0"/>
                <a:cs typeface="Times New Roman" pitchFamily="18" charset="0"/>
              </a:rPr>
              <a:t> рубашка, на рубашке кармашки, на кармашках ромашки, на ромашке — букашка.» Запомнить такую фразу сходу ребенку нелегко. Как ее схематично изобразить?</a:t>
            </a:r>
          </a:p>
          <a:p>
            <a:pPr algn="just"/>
            <a:r>
              <a:rPr lang="ru-RU" sz="1400" dirty="0" smtClean="0">
                <a:latin typeface="Times New Roman" pitchFamily="18" charset="0"/>
                <a:cs typeface="Times New Roman" pitchFamily="18" charset="0"/>
              </a:rPr>
              <a:t>В самом начале говорится о </a:t>
            </a:r>
            <a:r>
              <a:rPr lang="ru-RU" sz="1400" dirty="0" err="1" smtClean="0">
                <a:latin typeface="Times New Roman" pitchFamily="18" charset="0"/>
                <a:cs typeface="Times New Roman" pitchFamily="18" charset="0"/>
              </a:rPr>
              <a:t>Пашке</a:t>
            </a:r>
            <a:r>
              <a:rPr lang="ru-RU" sz="1400" dirty="0" smtClean="0">
                <a:latin typeface="Times New Roman" pitchFamily="18" charset="0"/>
                <a:cs typeface="Times New Roman" pitchFamily="18" charset="0"/>
              </a:rPr>
              <a:t> — значит, изображаем человечка. У </a:t>
            </a:r>
            <a:r>
              <a:rPr lang="ru-RU" sz="1400" dirty="0" err="1" smtClean="0">
                <a:latin typeface="Times New Roman" pitchFamily="18" charset="0"/>
                <a:cs typeface="Times New Roman" pitchFamily="18" charset="0"/>
              </a:rPr>
              <a:t>Пашки</a:t>
            </a:r>
            <a:r>
              <a:rPr lang="ru-RU" sz="1400" dirty="0" smtClean="0">
                <a:latin typeface="Times New Roman" pitchFamily="18" charset="0"/>
                <a:cs typeface="Times New Roman" pitchFamily="18" charset="0"/>
              </a:rPr>
              <a:t> есть рубашка, значит, в следующем окошке таблицы будет нарисована именно она</a:t>
            </a:r>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945B2468-FAC8-4ED0-AD60-C2B1C9B28069}" type="slidenum">
              <a:rPr lang="ru-RU" smtClean="0"/>
              <a:pPr>
                <a:defRPr/>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раздник детский 2">
  <a:themeElements>
    <a:clrScheme name="Другая 49">
      <a:dk1>
        <a:srgbClr val="8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Праздник детский 2</Template>
  <TotalTime>374</TotalTime>
  <Words>5237</Words>
  <Application>Microsoft Office PowerPoint</Application>
  <PresentationFormat>Экран (4:3)</PresentationFormat>
  <Paragraphs>746</Paragraphs>
  <Slides>52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Праздник детский 2</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ПАМЯТКА  ДЛЯ РОДИТЕЛЕЙ на тему:  «Как помочь ребенку выучить и произнести чистоговорки и скороговорки»</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Что такое скороговорки?</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dc:description>http://aida.ucoz.ru</dc:description>
  <cp:lastModifiedBy>iMac</cp:lastModifiedBy>
  <cp:revision>45</cp:revision>
  <dcterms:created xsi:type="dcterms:W3CDTF">2017-12-13T15:15:54Z</dcterms:created>
  <dcterms:modified xsi:type="dcterms:W3CDTF">2018-02-05T18:20:14Z</dcterms:modified>
  <cp:category>шаблоны к Powerpoint</cp:category>
</cp:coreProperties>
</file>